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500" r:id="rId2"/>
    <p:sldId id="842" r:id="rId3"/>
    <p:sldId id="886" r:id="rId4"/>
    <p:sldId id="887" r:id="rId5"/>
    <p:sldId id="888" r:id="rId6"/>
    <p:sldId id="88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住福純" initials="住福純" lastIdx="1" clrIdx="0">
    <p:extLst>
      <p:ext uri="{19B8F6BF-5375-455C-9EA6-DF929625EA0E}">
        <p15:presenceInfo xmlns:p15="http://schemas.microsoft.com/office/powerpoint/2012/main" userId="8a39f7a2d01fa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5122" autoAdjust="0"/>
  </p:normalViewPr>
  <p:slideViewPr>
    <p:cSldViewPr snapToGrid="0" showGuides="1">
      <p:cViewPr>
        <p:scale>
          <a:sx n="50" d="100"/>
          <a:sy n="50" d="100"/>
        </p:scale>
        <p:origin x="1428" y="777"/>
      </p:cViewPr>
      <p:guideLst>
        <p:guide orient="horz" pos="211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353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07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519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91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04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38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26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2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18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90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02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A82DAC-292D-4571-B1B6-3B655E32BA76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7FF2F9-FF70-4E67-ACC1-B90ABAF3A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75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478C693-0D8F-4942-AE15-5E27695E0EE0}"/>
              </a:ext>
            </a:extLst>
          </p:cNvPr>
          <p:cNvSpPr/>
          <p:nvPr/>
        </p:nvSpPr>
        <p:spPr>
          <a:xfrm>
            <a:off x="1114364" y="639685"/>
            <a:ext cx="9963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chemeClr val="accent2">
                    <a:lumMod val="7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この資料は</a:t>
            </a:r>
            <a:r>
              <a:rPr lang="en-US" altLang="ja-JP" sz="6000" dirty="0">
                <a:solidFill>
                  <a:schemeClr val="accent2">
                    <a:lumMod val="7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…</a:t>
            </a: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C585F8A-A5A1-4495-BE90-91B54D901203}"/>
              </a:ext>
            </a:extLst>
          </p:cNvPr>
          <p:cNvSpPr/>
          <p:nvPr/>
        </p:nvSpPr>
        <p:spPr>
          <a:xfrm>
            <a:off x="1079418" y="2551837"/>
            <a:ext cx="10033162" cy="273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3600" kern="1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Meiryo UI" panose="020B0604030504040204" pitchFamily="50" charset="-128"/>
              </a:rPr>
              <a:t>色が違うと思いますが</a:t>
            </a:r>
            <a:endParaRPr lang="en-US" altLang="ja-JP" sz="3600" kern="100" dirty="0">
              <a:effectLst>
                <a:glow rad="127000">
                  <a:schemeClr val="bg1"/>
                </a:glow>
              </a:effectLst>
              <a:latin typeface="HGS明朝B" panose="02020800000000000000" pitchFamily="18" charset="-128"/>
              <a:ea typeface="HGS明朝B" panose="02020800000000000000" pitchFamily="18" charset="-128"/>
              <a:cs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4800" kern="1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スライドをコピペ</a:t>
            </a:r>
            <a:r>
              <a:rPr lang="ja-JP" altLang="en-US" sz="3600" kern="1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すれば</a:t>
            </a:r>
            <a:endParaRPr lang="en-US" altLang="ja-JP" sz="3600" kern="100" dirty="0">
              <a:effectLst>
                <a:glow rad="127000">
                  <a:schemeClr val="bg1"/>
                </a:glow>
              </a:effectLst>
              <a:latin typeface="HGS明朝B" panose="02020800000000000000" pitchFamily="18" charset="-128"/>
              <a:ea typeface="HGS明朝B" panose="02020800000000000000" pitchFamily="18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3600" kern="1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Times New Roman" panose="02020603050405020304" pitchFamily="18" charset="0"/>
              </a:rPr>
              <a:t>自動的に皆さんの色と同じになります。</a:t>
            </a:r>
            <a:endParaRPr lang="en-US" altLang="ja-JP" sz="2400" kern="100" dirty="0">
              <a:effectLst>
                <a:glow rad="127000">
                  <a:schemeClr val="bg1"/>
                </a:glow>
              </a:effectLst>
              <a:latin typeface="HGS明朝B" panose="02020800000000000000" pitchFamily="18" charset="-128"/>
              <a:ea typeface="HGS明朝B" panose="020208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26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04042" y="662969"/>
            <a:ext cx="10983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7200" dirty="0">
                <a:latin typeface="HGS明朝B" panose="02020800000000000000" pitchFamily="18" charset="-128"/>
                <a:ea typeface="HGS明朝B" panose="02020800000000000000" pitchFamily="18" charset="-128"/>
              </a:rPr>
              <a:t>【</a:t>
            </a:r>
            <a:r>
              <a:rPr lang="ja-JP" altLang="en-US" sz="7200" dirty="0">
                <a:latin typeface="HGS明朝B" panose="02020800000000000000" pitchFamily="18" charset="-128"/>
                <a:ea typeface="HGS明朝B" panose="02020800000000000000" pitchFamily="18" charset="-128"/>
              </a:rPr>
              <a:t>他の○○との違い</a:t>
            </a:r>
            <a:r>
              <a:rPr lang="en-US" altLang="ja-JP" sz="7200" dirty="0">
                <a:latin typeface="HGS明朝B" panose="02020800000000000000" pitchFamily="18" charset="-128"/>
                <a:ea typeface="HGS明朝B" panose="02020800000000000000" pitchFamily="18" charset="-128"/>
              </a:rPr>
              <a:t>】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7AF6D8-E4F3-4853-AB11-9BFA6CBC8E3A}"/>
              </a:ext>
            </a:extLst>
          </p:cNvPr>
          <p:cNvSpPr/>
          <p:nvPr/>
        </p:nvSpPr>
        <p:spPr>
          <a:xfrm>
            <a:off x="604042" y="2333213"/>
            <a:ext cx="10983915" cy="36857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5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①</a:t>
            </a:r>
            <a:endParaRPr lang="en-US" altLang="ja-JP" sz="5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②</a:t>
            </a:r>
            <a:endParaRPr lang="en-US" altLang="ja-JP" sz="5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③</a:t>
            </a:r>
            <a:endParaRPr lang="en-US" altLang="ja-JP" sz="5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B07A76-99A8-4D00-853D-66F4FCD2F7B1}"/>
              </a:ext>
            </a:extLst>
          </p:cNvPr>
          <p:cNvSpPr txBox="1"/>
          <p:nvPr/>
        </p:nvSpPr>
        <p:spPr>
          <a:xfrm>
            <a:off x="923925" y="293637"/>
            <a:ext cx="10344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800" dirty="0">
                <a:latin typeface="HGS明朝B" panose="02020800000000000000" pitchFamily="18" charset="-128"/>
                <a:ea typeface="HGS明朝B" panose="02020800000000000000" pitchFamily="18" charset="-128"/>
              </a:rPr>
              <a:t>（他人のサービスや、自分の似たようなサービスと比較</a:t>
            </a:r>
            <a:r>
              <a:rPr lang="en-US" altLang="ja-JP" sz="1800" dirty="0">
                <a:latin typeface="HGS明朝B" panose="02020800000000000000" pitchFamily="18" charset="-128"/>
                <a:ea typeface="HGS明朝B" panose="02020800000000000000" pitchFamily="18" charset="-128"/>
              </a:rPr>
              <a:t>※</a:t>
            </a:r>
            <a:r>
              <a:rPr lang="ja-JP" altLang="en-US" dirty="0">
                <a:latin typeface="HGS明朝B" panose="02020800000000000000" pitchFamily="18" charset="-128"/>
                <a:ea typeface="HGS明朝B" panose="02020800000000000000" pitchFamily="18" charset="-128"/>
              </a:rPr>
              <a:t>この</a:t>
            </a:r>
            <a:r>
              <a:rPr lang="en-US" altLang="ja-JP" dirty="0">
                <a:latin typeface="HGS明朝B" panose="02020800000000000000" pitchFamily="18" charset="-128"/>
                <a:ea typeface="HGS明朝B" panose="02020800000000000000" pitchFamily="18" charset="-128"/>
              </a:rPr>
              <a:t>1</a:t>
            </a:r>
            <a:r>
              <a:rPr lang="ja-JP" altLang="en-US" dirty="0">
                <a:latin typeface="HGS明朝B" panose="02020800000000000000" pitchFamily="18" charset="-128"/>
                <a:ea typeface="HGS明朝B" panose="02020800000000000000" pitchFamily="18" charset="-128"/>
              </a:rPr>
              <a:t>行は消してください。</a:t>
            </a:r>
            <a:r>
              <a:rPr lang="ja-JP" altLang="en-US" sz="1800" dirty="0">
                <a:latin typeface="HGS明朝B" panose="02020800000000000000" pitchFamily="18" charset="-128"/>
                <a:ea typeface="HGS明朝B" panose="02020800000000000000" pitchFamily="18" charset="-128"/>
              </a:rPr>
              <a:t>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995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04042" y="662969"/>
            <a:ext cx="109839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7200" dirty="0">
                <a:latin typeface="HGS明朝B" panose="02020800000000000000" pitchFamily="18" charset="-128"/>
                <a:ea typeface="HGS明朝B" panose="02020800000000000000" pitchFamily="18" charset="-128"/>
              </a:rPr>
              <a:t>【</a:t>
            </a:r>
            <a:r>
              <a:rPr lang="ja-JP" altLang="en-US" sz="7200" dirty="0">
                <a:latin typeface="HGS明朝B" panose="02020800000000000000" pitchFamily="18" charset="-128"/>
                <a:ea typeface="HGS明朝B" panose="02020800000000000000" pitchFamily="18" charset="-128"/>
              </a:rPr>
              <a:t>わたし自身の強み</a:t>
            </a:r>
            <a:r>
              <a:rPr lang="en-US" altLang="ja-JP" sz="7200" dirty="0">
                <a:latin typeface="HGS明朝B" panose="02020800000000000000" pitchFamily="18" charset="-128"/>
                <a:ea typeface="HGS明朝B" panose="02020800000000000000" pitchFamily="18" charset="-128"/>
              </a:rPr>
              <a:t>】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7AF6D8-E4F3-4853-AB11-9BFA6CBC8E3A}"/>
              </a:ext>
            </a:extLst>
          </p:cNvPr>
          <p:cNvSpPr/>
          <p:nvPr/>
        </p:nvSpPr>
        <p:spPr>
          <a:xfrm>
            <a:off x="604041" y="2509278"/>
            <a:ext cx="11245059" cy="36857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5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①</a:t>
            </a:r>
            <a:endParaRPr lang="en-US" altLang="ja-JP" sz="5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②</a:t>
            </a:r>
            <a:endParaRPr lang="en-US" altLang="ja-JP" sz="5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5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③</a:t>
            </a:r>
            <a:endParaRPr lang="en-US" altLang="ja-JP" sz="54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504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478C693-0D8F-4942-AE15-5E27695E0EE0}"/>
              </a:ext>
            </a:extLst>
          </p:cNvPr>
          <p:cNvSpPr/>
          <p:nvPr/>
        </p:nvSpPr>
        <p:spPr>
          <a:xfrm>
            <a:off x="1114364" y="639685"/>
            <a:ext cx="9963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chemeClr val="accent2">
                    <a:lumMod val="7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コースの違い</a:t>
            </a: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ACD7875-7819-4407-B68D-C4082609B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06988"/>
              </p:ext>
            </p:extLst>
          </p:nvPr>
        </p:nvGraphicFramePr>
        <p:xfrm>
          <a:off x="210704" y="2257425"/>
          <a:ext cx="11770590" cy="3551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30590">
                  <a:extLst>
                    <a:ext uri="{9D8B030D-6E8A-4147-A177-3AD203B41FA5}">
                      <a16:colId xmlns:a16="http://schemas.microsoft.com/office/drawing/2014/main" val="1958437479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28034377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03760867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194760679"/>
                    </a:ext>
                  </a:extLst>
                </a:gridCol>
              </a:tblGrid>
              <a:tr h="710396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プレミアム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アドバンス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ベーシック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686694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個別セッション</a:t>
                      </a:r>
                      <a:endParaRPr kumimoji="1" lang="ja-JP" altLang="en-US" sz="28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120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分</a:t>
                      </a: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2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月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120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分</a:t>
                      </a: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月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60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分</a:t>
                      </a: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月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079263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講座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846427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特典やオプション１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×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784551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特典やオプション２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×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8497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79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478C693-0D8F-4942-AE15-5E27695E0EE0}"/>
              </a:ext>
            </a:extLst>
          </p:cNvPr>
          <p:cNvSpPr/>
          <p:nvPr/>
        </p:nvSpPr>
        <p:spPr>
          <a:xfrm>
            <a:off x="1114364" y="639685"/>
            <a:ext cx="9963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chemeClr val="accent2">
                    <a:lumMod val="7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コースまとめ</a:t>
            </a: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1232E6A-D939-4C4B-81DE-C63CF9824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84124"/>
              </p:ext>
            </p:extLst>
          </p:nvPr>
        </p:nvGraphicFramePr>
        <p:xfrm>
          <a:off x="210704" y="1971675"/>
          <a:ext cx="11770590" cy="42623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30590">
                  <a:extLst>
                    <a:ext uri="{9D8B030D-6E8A-4147-A177-3AD203B41FA5}">
                      <a16:colId xmlns:a16="http://schemas.microsoft.com/office/drawing/2014/main" val="1958437479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28034377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3037608678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194760679"/>
                    </a:ext>
                  </a:extLst>
                </a:gridCol>
              </a:tblGrid>
              <a:tr h="710396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プレミアム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アドバンス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ベーシック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686694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個別セッション</a:t>
                      </a:r>
                      <a:endParaRPr kumimoji="1" lang="ja-JP" altLang="en-US" sz="28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120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分</a:t>
                      </a: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2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月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120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分</a:t>
                      </a: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月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60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分</a:t>
                      </a:r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1</a:t>
                      </a: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/</a:t>
                      </a:r>
                      <a:r>
                        <a:rPr kumimoji="1" lang="ja-JP" altLang="en-US" sz="1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月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079263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講座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846427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特典やオプション１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×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784551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特典やオプション２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×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8497701"/>
                  </a:ext>
                </a:extLst>
              </a:tr>
              <a:tr h="7103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料金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\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\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\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1868897"/>
                  </a:ext>
                </a:extLst>
              </a:tr>
            </a:tbl>
          </a:graphicData>
        </a:graphic>
      </p:graphicFrame>
      <p:sp>
        <p:nvSpPr>
          <p:cNvPr id="3" name="星 24 12">
            <a:extLst>
              <a:ext uri="{FF2B5EF4-FFF2-40B4-BE49-F238E27FC236}">
                <a16:creationId xmlns:a16="http://schemas.microsoft.com/office/drawing/2014/main" id="{E017441B-1726-4442-A2C2-1E2FC32A60D7}"/>
              </a:ext>
            </a:extLst>
          </p:cNvPr>
          <p:cNvSpPr/>
          <p:nvPr/>
        </p:nvSpPr>
        <p:spPr>
          <a:xfrm>
            <a:off x="8848725" y="139860"/>
            <a:ext cx="3228975" cy="1673651"/>
          </a:xfrm>
          <a:prstGeom prst="star24">
            <a:avLst>
              <a:gd name="adj" fmla="val 40530"/>
            </a:avLst>
          </a:prstGeom>
          <a:solidFill>
            <a:srgbClr val="FF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4DB764-6BA2-45B5-873D-0E43ECCB2B44}"/>
              </a:ext>
            </a:extLst>
          </p:cNvPr>
          <p:cNvSpPr txBox="1"/>
          <p:nvPr/>
        </p:nvSpPr>
        <p:spPr>
          <a:xfrm rot="449107">
            <a:off x="9441229" y="399978"/>
            <a:ext cx="2238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ＤＦＰ優雅宋NW7" panose="040B0700000000000000" pitchFamily="50" charset="-128"/>
                <a:ea typeface="ＤＦＰ優雅宋NW7" panose="040B0700000000000000" pitchFamily="50" charset="-128"/>
                <a:cs typeface="ヒラギノ角ゴ ProN W6"/>
              </a:rPr>
              <a:t>３日以内</a:t>
            </a:r>
            <a:endParaRPr lang="en-US" altLang="ja-JP" sz="3200" dirty="0">
              <a:solidFill>
                <a:schemeClr val="bg1"/>
              </a:solidFill>
              <a:latin typeface="ＤＦＰ優雅宋NW7" panose="040B0700000000000000" pitchFamily="50" charset="-128"/>
              <a:ea typeface="ＤＦＰ優雅宋NW7" panose="040B0700000000000000" pitchFamily="50" charset="-128"/>
              <a:cs typeface="ヒラギノ角ゴ ProN W6"/>
            </a:endParaRPr>
          </a:p>
          <a:p>
            <a:pPr algn="ctr"/>
            <a:r>
              <a:rPr lang="ja-JP" altLang="en-US" sz="3200" dirty="0">
                <a:solidFill>
                  <a:schemeClr val="bg1"/>
                </a:solidFill>
                <a:latin typeface="ＤＦＰ優雅宋NW7" panose="040B0700000000000000" pitchFamily="50" charset="-128"/>
                <a:ea typeface="ＤＦＰ優雅宋NW7" panose="040B0700000000000000" pitchFamily="50" charset="-128"/>
                <a:cs typeface="ヒラギノ角ゴ ProN W6"/>
              </a:rPr>
              <a:t>限定価格！</a:t>
            </a:r>
          </a:p>
        </p:txBody>
      </p:sp>
    </p:spTree>
    <p:extLst>
      <p:ext uri="{BB962C8B-B14F-4D97-AF65-F5344CB8AC3E}">
        <p14:creationId xmlns:p14="http://schemas.microsoft.com/office/powerpoint/2010/main" val="363720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478C693-0D8F-4942-AE15-5E27695E0EE0}"/>
              </a:ext>
            </a:extLst>
          </p:cNvPr>
          <p:cNvSpPr/>
          <p:nvPr/>
        </p:nvSpPr>
        <p:spPr>
          <a:xfrm>
            <a:off x="1114364" y="639685"/>
            <a:ext cx="9963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chemeClr val="accent2">
                    <a:lumMod val="75000"/>
                  </a:schemeClr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お支払い方法</a:t>
            </a:r>
            <a:endParaRPr lang="en-US" altLang="ja-JP" sz="3200" dirty="0">
              <a:solidFill>
                <a:schemeClr val="accent2">
                  <a:lumMod val="75000"/>
                </a:schemeClr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51232E6A-D939-4C4B-81DE-C63CF98249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89236"/>
              </p:ext>
            </p:extLst>
          </p:nvPr>
        </p:nvGraphicFramePr>
        <p:xfrm>
          <a:off x="920318" y="2709800"/>
          <a:ext cx="10351364" cy="31643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53123">
                  <a:extLst>
                    <a:ext uri="{9D8B030D-6E8A-4147-A177-3AD203B41FA5}">
                      <a16:colId xmlns:a16="http://schemas.microsoft.com/office/drawing/2014/main" val="1958437479"/>
                    </a:ext>
                  </a:extLst>
                </a:gridCol>
                <a:gridCol w="2532747">
                  <a:extLst>
                    <a:ext uri="{9D8B030D-6E8A-4147-A177-3AD203B41FA5}">
                      <a16:colId xmlns:a16="http://schemas.microsoft.com/office/drawing/2014/main" val="3280343770"/>
                    </a:ext>
                  </a:extLst>
                </a:gridCol>
                <a:gridCol w="2532747">
                  <a:extLst>
                    <a:ext uri="{9D8B030D-6E8A-4147-A177-3AD203B41FA5}">
                      <a16:colId xmlns:a16="http://schemas.microsoft.com/office/drawing/2014/main" val="3037608678"/>
                    </a:ext>
                  </a:extLst>
                </a:gridCol>
                <a:gridCol w="2532747">
                  <a:extLst>
                    <a:ext uri="{9D8B030D-6E8A-4147-A177-3AD203B41FA5}">
                      <a16:colId xmlns:a16="http://schemas.microsoft.com/office/drawing/2014/main" val="2194760679"/>
                    </a:ext>
                  </a:extLst>
                </a:gridCol>
              </a:tblGrid>
              <a:tr h="604034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プレミアム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アドバンス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ベーシック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686694"/>
                  </a:ext>
                </a:extLst>
              </a:tr>
              <a:tr h="604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料金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\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\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\</a:t>
                      </a: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7079263"/>
                  </a:ext>
                </a:extLst>
              </a:tr>
              <a:tr h="604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一括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1846427"/>
                  </a:ext>
                </a:extLst>
              </a:tr>
              <a:tr h="604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５回分割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0784551"/>
                  </a:ext>
                </a:extLst>
              </a:tr>
              <a:tr h="604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>
                          <a:latin typeface="HGS明朝B" panose="02020800000000000000" pitchFamily="18" charset="-128"/>
                          <a:ea typeface="HGS明朝B" panose="02020800000000000000" pitchFamily="18" charset="-128"/>
                        </a:rPr>
                        <a:t>１０回分割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S明朝B" panose="02020800000000000000" pitchFamily="18" charset="-128"/>
                        <a:ea typeface="HGS明朝B" panose="020208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8497701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E653123-D12A-4097-8723-8202655951D2}"/>
              </a:ext>
            </a:extLst>
          </p:cNvPr>
          <p:cNvSpPr/>
          <p:nvPr/>
        </p:nvSpPr>
        <p:spPr>
          <a:xfrm>
            <a:off x="1181834" y="1966324"/>
            <a:ext cx="98283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AR P宋朝体M04"/>
              </a:rPr>
              <a:t>お振込み</a:t>
            </a:r>
            <a:r>
              <a:rPr lang="ja-JP" altLang="en-US" sz="24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AR P宋朝体M04"/>
              </a:rPr>
              <a:t>又は</a:t>
            </a:r>
            <a:r>
              <a:rPr lang="ja-JP" altLang="en-US" sz="3200" dirty="0">
                <a:effectLst>
                  <a:glow rad="127000">
                    <a:schemeClr val="bg1"/>
                  </a:glow>
                </a:effectLst>
                <a:latin typeface="HGS明朝B" panose="02020800000000000000" pitchFamily="18" charset="-128"/>
                <a:ea typeface="HGS明朝B" panose="02020800000000000000" pitchFamily="18" charset="-128"/>
                <a:cs typeface="AR P宋朝体M04"/>
              </a:rPr>
              <a:t>クレジットカードでお願いいたします。</a:t>
            </a:r>
            <a:endParaRPr lang="en-US" altLang="ja-JP" sz="3200" dirty="0">
              <a:effectLst>
                <a:glow rad="127000">
                  <a:schemeClr val="bg1"/>
                </a:glow>
              </a:effectLst>
              <a:latin typeface="HGS明朝B" panose="02020800000000000000" pitchFamily="18" charset="-128"/>
              <a:ea typeface="HGS明朝B" panose="02020800000000000000" pitchFamily="18" charset="-128"/>
              <a:cs typeface="AR P宋朝体M04"/>
            </a:endParaRPr>
          </a:p>
        </p:txBody>
      </p:sp>
    </p:spTree>
    <p:extLst>
      <p:ext uri="{BB962C8B-B14F-4D97-AF65-F5344CB8AC3E}">
        <p14:creationId xmlns:p14="http://schemas.microsoft.com/office/powerpoint/2010/main" val="200784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ユーザー定義 6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D8D8D8"/>
      </a:accent1>
      <a:accent2>
        <a:srgbClr val="BFBFBF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4029</TotalTime>
  <Words>185</Words>
  <Application>Microsoft Office PowerPoint</Application>
  <PresentationFormat>ワイド画面</PresentationFormat>
  <Paragraphs>71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ＤＦＰ優雅宋NW7</vt:lpstr>
      <vt:lpstr>HGS明朝B</vt:lpstr>
      <vt:lpstr>Calibri</vt:lpstr>
      <vt:lpstr>Calibri Light</vt:lpstr>
      <vt:lpstr>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住福純</dc:creator>
  <cp:lastModifiedBy>純 住福</cp:lastModifiedBy>
  <cp:revision>113</cp:revision>
  <dcterms:created xsi:type="dcterms:W3CDTF">2017-05-28T21:39:33Z</dcterms:created>
  <dcterms:modified xsi:type="dcterms:W3CDTF">2020-11-14T20:33:47Z</dcterms:modified>
</cp:coreProperties>
</file>