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14" r:id="rId2"/>
    <p:sldId id="696" r:id="rId3"/>
    <p:sldId id="704" r:id="rId4"/>
    <p:sldId id="697" r:id="rId5"/>
    <p:sldId id="698" r:id="rId6"/>
    <p:sldId id="699" r:id="rId7"/>
    <p:sldId id="700" r:id="rId8"/>
    <p:sldId id="701" r:id="rId9"/>
    <p:sldId id="703" r:id="rId10"/>
    <p:sldId id="702" r:id="rId11"/>
    <p:sldId id="705" r:id="rId12"/>
    <p:sldId id="706" r:id="rId13"/>
    <p:sldId id="707" r:id="rId14"/>
    <p:sldId id="708" r:id="rId15"/>
    <p:sldId id="710" r:id="rId16"/>
    <p:sldId id="711" r:id="rId17"/>
    <p:sldId id="713" r:id="rId1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住福純" initials="住福純" lastIdx="1" clrIdx="0">
    <p:extLst>
      <p:ext uri="{19B8F6BF-5375-455C-9EA6-DF929625EA0E}">
        <p15:presenceInfo xmlns:p15="http://schemas.microsoft.com/office/powerpoint/2012/main" userId="8a39f7a2d01fa7a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00FF"/>
    <a:srgbClr val="FF00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21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A747AB-0C62-437A-AA65-17102E642693}" type="doc">
      <dgm:prSet loTypeId="urn:microsoft.com/office/officeart/2005/8/layout/pyramid1" loCatId="pyramid" qsTypeId="urn:microsoft.com/office/officeart/2005/8/quickstyle/3d2" qsCatId="3D" csTypeId="urn:microsoft.com/office/officeart/2005/8/colors/colorful4" csCatId="colorful" phldr="1"/>
      <dgm:spPr/>
    </dgm:pt>
    <dgm:pt modelId="{063CFC6A-55A2-4289-8ECA-B105ACE01272}">
      <dgm:prSet phldrT="[テキスト]" custT="1"/>
      <dgm:spPr/>
      <dgm:t>
        <a:bodyPr/>
        <a:lstStyle/>
        <a:p>
          <a:r>
            <a:rPr kumimoji="1" lang="ja-JP" altLang="en-US" sz="3200" dirty="0" smtClean="0">
              <a:latin typeface="+mj-ea"/>
              <a:ea typeface="+mj-ea"/>
            </a:rPr>
            <a:t>バック</a:t>
          </a:r>
          <a:endParaRPr kumimoji="1" lang="en-US" altLang="ja-JP" sz="3200" dirty="0" smtClean="0">
            <a:latin typeface="+mj-ea"/>
            <a:ea typeface="+mj-ea"/>
          </a:endParaRPr>
        </a:p>
        <a:p>
          <a:r>
            <a:rPr kumimoji="1" lang="ja-JP" altLang="en-US" sz="3200" dirty="0" smtClean="0">
              <a:latin typeface="+mj-ea"/>
              <a:ea typeface="+mj-ea"/>
            </a:rPr>
            <a:t>エンド</a:t>
          </a:r>
          <a:endParaRPr kumimoji="1" lang="ja-JP" altLang="en-US" sz="3200" dirty="0">
            <a:latin typeface="+mj-ea"/>
            <a:ea typeface="+mj-ea"/>
          </a:endParaRPr>
        </a:p>
      </dgm:t>
    </dgm:pt>
    <dgm:pt modelId="{7CAFB03D-AE4C-40EF-9716-385441983055}" type="parTrans" cxnId="{5A5ADA6B-05A2-42B6-A3E2-7BAAD66644D6}">
      <dgm:prSet/>
      <dgm:spPr/>
      <dgm:t>
        <a:bodyPr/>
        <a:lstStyle/>
        <a:p>
          <a:endParaRPr kumimoji="1" lang="ja-JP" altLang="en-US"/>
        </a:p>
      </dgm:t>
    </dgm:pt>
    <dgm:pt modelId="{C235271C-46BE-4639-813E-1E488941C6F8}" type="sibTrans" cxnId="{5A5ADA6B-05A2-42B6-A3E2-7BAAD66644D6}">
      <dgm:prSet/>
      <dgm:spPr/>
      <dgm:t>
        <a:bodyPr/>
        <a:lstStyle/>
        <a:p>
          <a:endParaRPr kumimoji="1" lang="ja-JP" altLang="en-US"/>
        </a:p>
      </dgm:t>
    </dgm:pt>
    <dgm:pt modelId="{E0CE12DF-A169-4563-94D8-9C4FFB3911FD}">
      <dgm:prSet phldrT="[テキスト]" custT="1"/>
      <dgm:spPr/>
      <dgm:t>
        <a:bodyPr/>
        <a:lstStyle/>
        <a:p>
          <a:r>
            <a:rPr kumimoji="1" lang="ja-JP" altLang="en-US" sz="3200" dirty="0" smtClean="0">
              <a:latin typeface="+mj-ea"/>
              <a:ea typeface="+mj-ea"/>
            </a:rPr>
            <a:t>フロントエンド</a:t>
          </a:r>
          <a:endParaRPr kumimoji="1" lang="ja-JP" altLang="en-US" sz="3200" dirty="0">
            <a:latin typeface="+mj-ea"/>
            <a:ea typeface="+mj-ea"/>
          </a:endParaRPr>
        </a:p>
      </dgm:t>
    </dgm:pt>
    <dgm:pt modelId="{6B795D72-F671-4E9A-83E1-A403560E6EA1}" type="parTrans" cxnId="{F21E2FD2-AFDE-430C-B892-E07B73AED4FF}">
      <dgm:prSet/>
      <dgm:spPr/>
      <dgm:t>
        <a:bodyPr/>
        <a:lstStyle/>
        <a:p>
          <a:endParaRPr kumimoji="1" lang="ja-JP" altLang="en-US"/>
        </a:p>
      </dgm:t>
    </dgm:pt>
    <dgm:pt modelId="{948BD7B5-8518-4752-AA8B-728E50B80383}" type="sibTrans" cxnId="{F21E2FD2-AFDE-430C-B892-E07B73AED4FF}">
      <dgm:prSet/>
      <dgm:spPr/>
      <dgm:t>
        <a:bodyPr/>
        <a:lstStyle/>
        <a:p>
          <a:endParaRPr kumimoji="1" lang="ja-JP" altLang="en-US"/>
        </a:p>
      </dgm:t>
    </dgm:pt>
    <dgm:pt modelId="{6ECF82EC-F4A3-44E5-97D5-3A87A55EEB12}">
      <dgm:prSet phldrT="[テキスト]" custT="1"/>
      <dgm:spPr/>
      <dgm:t>
        <a:bodyPr/>
        <a:lstStyle/>
        <a:p>
          <a:r>
            <a:rPr kumimoji="1" lang="ja-JP" altLang="en-US" sz="3600" dirty="0" smtClean="0">
              <a:latin typeface="+mj-ea"/>
              <a:ea typeface="+mj-ea"/>
            </a:rPr>
            <a:t>見込み客リスト</a:t>
          </a:r>
          <a:endParaRPr kumimoji="1" lang="ja-JP" altLang="en-US" sz="3600" dirty="0">
            <a:latin typeface="+mj-ea"/>
            <a:ea typeface="+mj-ea"/>
          </a:endParaRPr>
        </a:p>
      </dgm:t>
    </dgm:pt>
    <dgm:pt modelId="{CCCD5EEB-5B5F-4EDC-B6C1-5E812D7E715A}" type="parTrans" cxnId="{8CB3305B-7F05-4D58-A4DB-38B082E9FAA1}">
      <dgm:prSet/>
      <dgm:spPr/>
      <dgm:t>
        <a:bodyPr/>
        <a:lstStyle/>
        <a:p>
          <a:endParaRPr kumimoji="1" lang="ja-JP" altLang="en-US"/>
        </a:p>
      </dgm:t>
    </dgm:pt>
    <dgm:pt modelId="{ECAF1122-2906-4C2C-AB88-8AFECADC54FB}" type="sibTrans" cxnId="{8CB3305B-7F05-4D58-A4DB-38B082E9FAA1}">
      <dgm:prSet/>
      <dgm:spPr/>
      <dgm:t>
        <a:bodyPr/>
        <a:lstStyle/>
        <a:p>
          <a:endParaRPr kumimoji="1" lang="ja-JP" altLang="en-US"/>
        </a:p>
      </dgm:t>
    </dgm:pt>
    <dgm:pt modelId="{51919600-CF87-4495-A2E4-AEB597456C14}">
      <dgm:prSet phldrT="[テキスト]" custT="1"/>
      <dgm:spPr/>
      <dgm:t>
        <a:bodyPr/>
        <a:lstStyle/>
        <a:p>
          <a:r>
            <a:rPr kumimoji="1" lang="ja-JP" altLang="en-US" sz="3200" dirty="0" smtClean="0">
              <a:solidFill>
                <a:schemeClr val="bg1"/>
              </a:solidFill>
              <a:latin typeface="+mj-ea"/>
              <a:ea typeface="+mj-ea"/>
            </a:rPr>
            <a:t>ブログ、</a:t>
          </a:r>
          <a:r>
            <a:rPr kumimoji="1" lang="en-US" altLang="ja-JP" sz="3200" dirty="0" smtClean="0">
              <a:solidFill>
                <a:schemeClr val="bg1"/>
              </a:solidFill>
              <a:latin typeface="+mj-ea"/>
              <a:ea typeface="+mj-ea"/>
            </a:rPr>
            <a:t>HP</a:t>
          </a:r>
          <a:r>
            <a:rPr kumimoji="1" lang="ja-JP" altLang="en-US" sz="3200" dirty="0" err="1" smtClean="0">
              <a:solidFill>
                <a:schemeClr val="bg1"/>
              </a:solidFill>
              <a:latin typeface="+mj-ea"/>
              <a:ea typeface="+mj-ea"/>
            </a:rPr>
            <a:t>、</a:t>
          </a:r>
          <a:r>
            <a:rPr kumimoji="1" lang="en-US" altLang="ja-JP" sz="3200" dirty="0" smtClean="0">
              <a:solidFill>
                <a:schemeClr val="bg1"/>
              </a:solidFill>
              <a:latin typeface="+mj-ea"/>
              <a:ea typeface="+mj-ea"/>
            </a:rPr>
            <a:t>FB</a:t>
          </a:r>
          <a:r>
            <a:rPr kumimoji="1" lang="ja-JP" altLang="en-US" sz="3200" dirty="0" err="1" smtClean="0">
              <a:solidFill>
                <a:schemeClr val="bg1"/>
              </a:solidFill>
              <a:latin typeface="+mj-ea"/>
              <a:ea typeface="+mj-ea"/>
            </a:rPr>
            <a:t>、</a:t>
          </a:r>
          <a:r>
            <a:rPr kumimoji="1" lang="ja-JP" altLang="en-US" sz="3200" dirty="0" smtClean="0">
              <a:solidFill>
                <a:schemeClr val="bg1"/>
              </a:solidFill>
              <a:latin typeface="+mj-ea"/>
              <a:ea typeface="+mj-ea"/>
            </a:rPr>
            <a:t>リアル、紹介</a:t>
          </a:r>
          <a:endParaRPr kumimoji="1" lang="ja-JP" altLang="en-US" sz="3200" dirty="0">
            <a:solidFill>
              <a:schemeClr val="bg1"/>
            </a:solidFill>
            <a:latin typeface="+mj-ea"/>
            <a:ea typeface="+mj-ea"/>
          </a:endParaRPr>
        </a:p>
      </dgm:t>
    </dgm:pt>
    <dgm:pt modelId="{EF7681B4-4522-42C5-89B6-CDB1905BCED2}" type="parTrans" cxnId="{C60C3E5B-2741-4623-8C05-7F0410F888C9}">
      <dgm:prSet/>
      <dgm:spPr/>
      <dgm:t>
        <a:bodyPr/>
        <a:lstStyle/>
        <a:p>
          <a:endParaRPr kumimoji="1" lang="ja-JP" altLang="en-US"/>
        </a:p>
      </dgm:t>
    </dgm:pt>
    <dgm:pt modelId="{5DFA0160-A852-4FAE-9D3F-9AC0EA028ACA}" type="sibTrans" cxnId="{C60C3E5B-2741-4623-8C05-7F0410F888C9}">
      <dgm:prSet/>
      <dgm:spPr/>
      <dgm:t>
        <a:bodyPr/>
        <a:lstStyle/>
        <a:p>
          <a:endParaRPr kumimoji="1" lang="ja-JP" altLang="en-US"/>
        </a:p>
      </dgm:t>
    </dgm:pt>
    <dgm:pt modelId="{0CBD2BE9-FA2F-4832-A95D-86E6658C6018}" type="pres">
      <dgm:prSet presAssocID="{66A747AB-0C62-437A-AA65-17102E642693}" presName="Name0" presStyleCnt="0">
        <dgm:presLayoutVars>
          <dgm:dir/>
          <dgm:animLvl val="lvl"/>
          <dgm:resizeHandles val="exact"/>
        </dgm:presLayoutVars>
      </dgm:prSet>
      <dgm:spPr/>
    </dgm:pt>
    <dgm:pt modelId="{6FA14274-A524-45D7-96D3-499B57E6FCBD}" type="pres">
      <dgm:prSet presAssocID="{063CFC6A-55A2-4289-8ECA-B105ACE01272}" presName="Name8" presStyleCnt="0"/>
      <dgm:spPr/>
    </dgm:pt>
    <dgm:pt modelId="{936FA181-D05F-4109-997D-3F61F6ABC63A}" type="pres">
      <dgm:prSet presAssocID="{063CFC6A-55A2-4289-8ECA-B105ACE01272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EED61BE-538B-4C29-A778-C95263A0B993}" type="pres">
      <dgm:prSet presAssocID="{063CFC6A-55A2-4289-8ECA-B105ACE0127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EA0F130-1765-44BB-A123-BD55EFE56035}" type="pres">
      <dgm:prSet presAssocID="{E0CE12DF-A169-4563-94D8-9C4FFB3911FD}" presName="Name8" presStyleCnt="0"/>
      <dgm:spPr/>
    </dgm:pt>
    <dgm:pt modelId="{774444B5-BFDB-4EA4-8544-CAC23B0D4841}" type="pres">
      <dgm:prSet presAssocID="{E0CE12DF-A169-4563-94D8-9C4FFB3911FD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41A6038-E09B-4A32-AA45-418025DF7797}" type="pres">
      <dgm:prSet presAssocID="{E0CE12DF-A169-4563-94D8-9C4FFB3911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04B1228-6177-411C-AB43-B9334DC6F9EF}" type="pres">
      <dgm:prSet presAssocID="{6ECF82EC-F4A3-44E5-97D5-3A87A55EEB12}" presName="Name8" presStyleCnt="0"/>
      <dgm:spPr/>
    </dgm:pt>
    <dgm:pt modelId="{35F88CBA-44B0-4D76-8D87-3A49A8F0ADB4}" type="pres">
      <dgm:prSet presAssocID="{6ECF82EC-F4A3-44E5-97D5-3A87A55EEB12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25436CA-F353-4EAF-BCBF-AB4C937769CB}" type="pres">
      <dgm:prSet presAssocID="{6ECF82EC-F4A3-44E5-97D5-3A87A55EEB1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443C96E-CFB8-4A12-96AB-74E1A04D597F}" type="pres">
      <dgm:prSet presAssocID="{51919600-CF87-4495-A2E4-AEB597456C14}" presName="Name8" presStyleCnt="0"/>
      <dgm:spPr/>
    </dgm:pt>
    <dgm:pt modelId="{949ED88E-8337-4745-86B5-06BC8ED1EDC1}" type="pres">
      <dgm:prSet presAssocID="{51919600-CF87-4495-A2E4-AEB597456C14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33EA9AB-ACE5-47C7-9FC0-9370C023F769}" type="pres">
      <dgm:prSet presAssocID="{51919600-CF87-4495-A2E4-AEB597456C1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AEBEC1B-2C23-4E15-82D8-FEEBEF6CE24A}" type="presOf" srcId="{6ECF82EC-F4A3-44E5-97D5-3A87A55EEB12}" destId="{225436CA-F353-4EAF-BCBF-AB4C937769CB}" srcOrd="1" destOrd="0" presId="urn:microsoft.com/office/officeart/2005/8/layout/pyramid1"/>
    <dgm:cxn modelId="{3BF486D5-01CD-4147-AFC7-3A737D8072CA}" type="presOf" srcId="{6ECF82EC-F4A3-44E5-97D5-3A87A55EEB12}" destId="{35F88CBA-44B0-4D76-8D87-3A49A8F0ADB4}" srcOrd="0" destOrd="0" presId="urn:microsoft.com/office/officeart/2005/8/layout/pyramid1"/>
    <dgm:cxn modelId="{3894F93A-026C-49A6-8E84-43DECA2266CC}" type="presOf" srcId="{51919600-CF87-4495-A2E4-AEB597456C14}" destId="{433EA9AB-ACE5-47C7-9FC0-9370C023F769}" srcOrd="1" destOrd="0" presId="urn:microsoft.com/office/officeart/2005/8/layout/pyramid1"/>
    <dgm:cxn modelId="{C60C3E5B-2741-4623-8C05-7F0410F888C9}" srcId="{66A747AB-0C62-437A-AA65-17102E642693}" destId="{51919600-CF87-4495-A2E4-AEB597456C14}" srcOrd="3" destOrd="0" parTransId="{EF7681B4-4522-42C5-89B6-CDB1905BCED2}" sibTransId="{5DFA0160-A852-4FAE-9D3F-9AC0EA028ACA}"/>
    <dgm:cxn modelId="{D7BCD2B6-0102-4E66-9E62-071D818E4A59}" type="presOf" srcId="{063CFC6A-55A2-4289-8ECA-B105ACE01272}" destId="{FEED61BE-538B-4C29-A778-C95263A0B993}" srcOrd="1" destOrd="0" presId="urn:microsoft.com/office/officeart/2005/8/layout/pyramid1"/>
    <dgm:cxn modelId="{DEF0A0F1-61C8-488F-AB51-8FB6DD95F936}" type="presOf" srcId="{063CFC6A-55A2-4289-8ECA-B105ACE01272}" destId="{936FA181-D05F-4109-997D-3F61F6ABC63A}" srcOrd="0" destOrd="0" presId="urn:microsoft.com/office/officeart/2005/8/layout/pyramid1"/>
    <dgm:cxn modelId="{8CB3305B-7F05-4D58-A4DB-38B082E9FAA1}" srcId="{66A747AB-0C62-437A-AA65-17102E642693}" destId="{6ECF82EC-F4A3-44E5-97D5-3A87A55EEB12}" srcOrd="2" destOrd="0" parTransId="{CCCD5EEB-5B5F-4EDC-B6C1-5E812D7E715A}" sibTransId="{ECAF1122-2906-4C2C-AB88-8AFECADC54FB}"/>
    <dgm:cxn modelId="{AC30A6B8-4BDE-489C-AAD2-ADACF8B80A8B}" type="presOf" srcId="{66A747AB-0C62-437A-AA65-17102E642693}" destId="{0CBD2BE9-FA2F-4832-A95D-86E6658C6018}" srcOrd="0" destOrd="0" presId="urn:microsoft.com/office/officeart/2005/8/layout/pyramid1"/>
    <dgm:cxn modelId="{2CF828F6-13F2-47D4-8447-723DF395598A}" type="presOf" srcId="{E0CE12DF-A169-4563-94D8-9C4FFB3911FD}" destId="{774444B5-BFDB-4EA4-8544-CAC23B0D4841}" srcOrd="0" destOrd="0" presId="urn:microsoft.com/office/officeart/2005/8/layout/pyramid1"/>
    <dgm:cxn modelId="{5A5ADA6B-05A2-42B6-A3E2-7BAAD66644D6}" srcId="{66A747AB-0C62-437A-AA65-17102E642693}" destId="{063CFC6A-55A2-4289-8ECA-B105ACE01272}" srcOrd="0" destOrd="0" parTransId="{7CAFB03D-AE4C-40EF-9716-385441983055}" sibTransId="{C235271C-46BE-4639-813E-1E488941C6F8}"/>
    <dgm:cxn modelId="{2D015CE3-AF4A-42B2-A5FA-331328A5B9BD}" type="presOf" srcId="{51919600-CF87-4495-A2E4-AEB597456C14}" destId="{949ED88E-8337-4745-86B5-06BC8ED1EDC1}" srcOrd="0" destOrd="0" presId="urn:microsoft.com/office/officeart/2005/8/layout/pyramid1"/>
    <dgm:cxn modelId="{F21E2FD2-AFDE-430C-B892-E07B73AED4FF}" srcId="{66A747AB-0C62-437A-AA65-17102E642693}" destId="{E0CE12DF-A169-4563-94D8-9C4FFB3911FD}" srcOrd="1" destOrd="0" parTransId="{6B795D72-F671-4E9A-83E1-A403560E6EA1}" sibTransId="{948BD7B5-8518-4752-AA8B-728E50B80383}"/>
    <dgm:cxn modelId="{6992789C-9740-4D3A-A65F-BFDD1A344C94}" type="presOf" srcId="{E0CE12DF-A169-4563-94D8-9C4FFB3911FD}" destId="{941A6038-E09B-4A32-AA45-418025DF7797}" srcOrd="1" destOrd="0" presId="urn:microsoft.com/office/officeart/2005/8/layout/pyramid1"/>
    <dgm:cxn modelId="{3B5BC883-CF3C-4670-92A4-F6BD30E48B70}" type="presParOf" srcId="{0CBD2BE9-FA2F-4832-A95D-86E6658C6018}" destId="{6FA14274-A524-45D7-96D3-499B57E6FCBD}" srcOrd="0" destOrd="0" presId="urn:microsoft.com/office/officeart/2005/8/layout/pyramid1"/>
    <dgm:cxn modelId="{F6E7A225-09D9-42F0-A1F1-65966697B8AB}" type="presParOf" srcId="{6FA14274-A524-45D7-96D3-499B57E6FCBD}" destId="{936FA181-D05F-4109-997D-3F61F6ABC63A}" srcOrd="0" destOrd="0" presId="urn:microsoft.com/office/officeart/2005/8/layout/pyramid1"/>
    <dgm:cxn modelId="{FD45CE79-7A1F-48D4-AD59-39E101EE533A}" type="presParOf" srcId="{6FA14274-A524-45D7-96D3-499B57E6FCBD}" destId="{FEED61BE-538B-4C29-A778-C95263A0B993}" srcOrd="1" destOrd="0" presId="urn:microsoft.com/office/officeart/2005/8/layout/pyramid1"/>
    <dgm:cxn modelId="{B893A148-826F-4389-8228-050ECCAD12D1}" type="presParOf" srcId="{0CBD2BE9-FA2F-4832-A95D-86E6658C6018}" destId="{4EA0F130-1765-44BB-A123-BD55EFE56035}" srcOrd="1" destOrd="0" presId="urn:microsoft.com/office/officeart/2005/8/layout/pyramid1"/>
    <dgm:cxn modelId="{0A8378CE-E359-4EF6-90C0-0C7860CD6DF8}" type="presParOf" srcId="{4EA0F130-1765-44BB-A123-BD55EFE56035}" destId="{774444B5-BFDB-4EA4-8544-CAC23B0D4841}" srcOrd="0" destOrd="0" presId="urn:microsoft.com/office/officeart/2005/8/layout/pyramid1"/>
    <dgm:cxn modelId="{5E80407E-FD86-4ED6-BE61-F04B83A9D5D0}" type="presParOf" srcId="{4EA0F130-1765-44BB-A123-BD55EFE56035}" destId="{941A6038-E09B-4A32-AA45-418025DF7797}" srcOrd="1" destOrd="0" presId="urn:microsoft.com/office/officeart/2005/8/layout/pyramid1"/>
    <dgm:cxn modelId="{2703E8BD-8025-4E11-9F72-203BC003EEB2}" type="presParOf" srcId="{0CBD2BE9-FA2F-4832-A95D-86E6658C6018}" destId="{004B1228-6177-411C-AB43-B9334DC6F9EF}" srcOrd="2" destOrd="0" presId="urn:microsoft.com/office/officeart/2005/8/layout/pyramid1"/>
    <dgm:cxn modelId="{D32CB698-6303-459A-BF81-C24EEC48E3AD}" type="presParOf" srcId="{004B1228-6177-411C-AB43-B9334DC6F9EF}" destId="{35F88CBA-44B0-4D76-8D87-3A49A8F0ADB4}" srcOrd="0" destOrd="0" presId="urn:microsoft.com/office/officeart/2005/8/layout/pyramid1"/>
    <dgm:cxn modelId="{ABD1F919-9CA2-4CEB-93FA-E3EBA0EF3820}" type="presParOf" srcId="{004B1228-6177-411C-AB43-B9334DC6F9EF}" destId="{225436CA-F353-4EAF-BCBF-AB4C937769CB}" srcOrd="1" destOrd="0" presId="urn:microsoft.com/office/officeart/2005/8/layout/pyramid1"/>
    <dgm:cxn modelId="{2593BFA4-F240-462A-A988-ACC68C2E6D1D}" type="presParOf" srcId="{0CBD2BE9-FA2F-4832-A95D-86E6658C6018}" destId="{B443C96E-CFB8-4A12-96AB-74E1A04D597F}" srcOrd="3" destOrd="0" presId="urn:microsoft.com/office/officeart/2005/8/layout/pyramid1"/>
    <dgm:cxn modelId="{16EC70CD-A370-43EF-A2B6-AA0FF520FB9B}" type="presParOf" srcId="{B443C96E-CFB8-4A12-96AB-74E1A04D597F}" destId="{949ED88E-8337-4745-86B5-06BC8ED1EDC1}" srcOrd="0" destOrd="0" presId="urn:microsoft.com/office/officeart/2005/8/layout/pyramid1"/>
    <dgm:cxn modelId="{66F235D6-DAA3-47A9-9998-74F9C5437BC4}" type="presParOf" srcId="{B443C96E-CFB8-4A12-96AB-74E1A04D597F}" destId="{433EA9AB-ACE5-47C7-9FC0-9370C023F76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AA339-F41B-47AE-BBD7-7FE651571458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7176-4621-4A32-8A2B-B71ADF37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50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AA339-F41B-47AE-BBD7-7FE651571458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7176-4621-4A32-8A2B-B71ADF37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75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AA339-F41B-47AE-BBD7-7FE651571458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7176-4621-4A32-8A2B-B71ADF37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624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AA339-F41B-47AE-BBD7-7FE651571458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7176-4621-4A32-8A2B-B71ADF37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292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AA339-F41B-47AE-BBD7-7FE651571458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7176-4621-4A32-8A2B-B71ADF37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92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AA339-F41B-47AE-BBD7-7FE651571458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7176-4621-4A32-8A2B-B71ADF37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622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AA339-F41B-47AE-BBD7-7FE651571458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7176-4621-4A32-8A2B-B71ADF37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0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AA339-F41B-47AE-BBD7-7FE651571458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7176-4621-4A32-8A2B-B71ADF37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3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AA339-F41B-47AE-BBD7-7FE651571458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7176-4621-4A32-8A2B-B71ADF37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76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AA339-F41B-47AE-BBD7-7FE651571458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7176-4621-4A32-8A2B-B71ADF37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56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AA339-F41B-47AE-BBD7-7FE651571458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7176-4621-4A32-8A2B-B71ADF37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07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AA339-F41B-47AE-BBD7-7FE651571458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97176-4621-4A32-8A2B-B71ADF37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645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04042" y="1702693"/>
            <a:ext cx="109839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7200" dirty="0"/>
              <a:t>自分</a:t>
            </a:r>
            <a:r>
              <a:rPr lang="ja-JP" altLang="en-US" sz="7200" dirty="0" smtClean="0"/>
              <a:t>ブランド</a:t>
            </a:r>
            <a:endParaRPr lang="en-US" altLang="ja-JP" sz="7200" dirty="0" smtClean="0"/>
          </a:p>
          <a:p>
            <a:pPr algn="ctr"/>
            <a:r>
              <a:rPr lang="ja-JP" altLang="en-US" sz="7200" dirty="0" smtClean="0"/>
              <a:t>構築</a:t>
            </a:r>
            <a:r>
              <a:rPr lang="ja-JP" altLang="en-US" sz="7200" dirty="0"/>
              <a:t>コンサルティング</a:t>
            </a:r>
            <a:endParaRPr lang="en-US" altLang="ja-JP" sz="72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856" y="4914899"/>
            <a:ext cx="348615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02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55955" y="1324149"/>
            <a:ext cx="10789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/>
              <a:t>■どんな人が申し込む？</a:t>
            </a:r>
            <a:endParaRPr lang="en-US" altLang="ja-JP" sz="4800" dirty="0" smtClean="0"/>
          </a:p>
        </p:txBody>
      </p:sp>
      <p:cxnSp>
        <p:nvCxnSpPr>
          <p:cNvPr id="8" name="直線コネクタ 7"/>
          <p:cNvCxnSpPr/>
          <p:nvPr/>
        </p:nvCxnSpPr>
        <p:spPr>
          <a:xfrm>
            <a:off x="555955" y="1082651"/>
            <a:ext cx="9831629" cy="0"/>
          </a:xfrm>
          <a:prstGeom prst="line">
            <a:avLst/>
          </a:prstGeom>
          <a:ln w="571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428466" y="369873"/>
            <a:ext cx="67730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 smtClean="0"/>
              <a:t>自分ブランド構築コンサルティング</a:t>
            </a:r>
            <a:endParaRPr lang="en-US" altLang="ja-JP" sz="36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603567" y="2467485"/>
            <a:ext cx="1108184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 smtClean="0"/>
              <a:t>☑ 起業初心者からベテランまで。</a:t>
            </a:r>
            <a:endParaRPr lang="en-US" altLang="ja-JP" sz="4400" dirty="0" smtClean="0"/>
          </a:p>
          <a:p>
            <a:r>
              <a:rPr lang="en-US" altLang="ja-JP" sz="1600" dirty="0"/>
              <a:t> </a:t>
            </a:r>
            <a:endParaRPr lang="en-US" altLang="ja-JP" sz="4400" dirty="0" smtClean="0"/>
          </a:p>
          <a:p>
            <a:r>
              <a:rPr lang="ja-JP" altLang="en-US" sz="4400" dirty="0" smtClean="0"/>
              <a:t>☑ 他のコンサルタントで結果が出なかった。</a:t>
            </a:r>
            <a:endParaRPr lang="en-US" altLang="ja-JP" sz="4400" dirty="0" smtClean="0"/>
          </a:p>
          <a:p>
            <a:endParaRPr lang="en-US" altLang="ja-JP" sz="1600" dirty="0" smtClean="0"/>
          </a:p>
          <a:p>
            <a:r>
              <a:rPr lang="ja-JP" altLang="en-US" sz="4400" dirty="0"/>
              <a:t>☑ </a:t>
            </a:r>
            <a:r>
              <a:rPr lang="en-US" altLang="ja-JP" sz="4400" dirty="0" smtClean="0"/>
              <a:t>【</a:t>
            </a:r>
            <a:r>
              <a:rPr lang="ja-JP" altLang="en-US" sz="4400" dirty="0" smtClean="0"/>
              <a:t>時間</a:t>
            </a:r>
            <a:r>
              <a:rPr lang="en-US" altLang="ja-JP" sz="4400" dirty="0" smtClean="0"/>
              <a:t>】</a:t>
            </a:r>
            <a:r>
              <a:rPr lang="ja-JP" altLang="en-US" sz="4400" dirty="0" smtClean="0"/>
              <a:t>と</a:t>
            </a:r>
            <a:r>
              <a:rPr lang="en-US" altLang="ja-JP" sz="4400" dirty="0" smtClean="0"/>
              <a:t>【</a:t>
            </a:r>
            <a:r>
              <a:rPr lang="ja-JP" altLang="en-US" sz="4400" dirty="0" smtClean="0"/>
              <a:t>お</a:t>
            </a:r>
            <a:r>
              <a:rPr lang="ja-JP" altLang="en-US" sz="4400" dirty="0"/>
              <a:t>金</a:t>
            </a:r>
            <a:r>
              <a:rPr lang="en-US" altLang="ja-JP" sz="4400" dirty="0" smtClean="0"/>
              <a:t>】</a:t>
            </a:r>
            <a:r>
              <a:rPr lang="ja-JP" altLang="en-US" sz="4400" dirty="0" smtClean="0"/>
              <a:t>の自由が本気で欲しい。</a:t>
            </a:r>
            <a:endParaRPr lang="en-US" altLang="ja-JP" sz="4400" dirty="0" smtClean="0"/>
          </a:p>
          <a:p>
            <a:endParaRPr lang="en-US" altLang="ja-JP" sz="1600" dirty="0"/>
          </a:p>
          <a:p>
            <a:r>
              <a:rPr lang="ja-JP" altLang="en-US" sz="4400" dirty="0" smtClean="0"/>
              <a:t>☑ 自分の使命を見つけ、その道で成功したい。</a:t>
            </a:r>
            <a:endParaRPr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387376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/>
        </p:nvCxnSpPr>
        <p:spPr>
          <a:xfrm>
            <a:off x="555955" y="1082651"/>
            <a:ext cx="9831629" cy="0"/>
          </a:xfrm>
          <a:prstGeom prst="line">
            <a:avLst/>
          </a:prstGeom>
          <a:ln w="571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555955" y="436320"/>
            <a:ext cx="60436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/>
              <a:t>３</a:t>
            </a:r>
            <a:r>
              <a:rPr lang="ja-JP" altLang="en-US" sz="3600" dirty="0" smtClean="0"/>
              <a:t>か月</a:t>
            </a:r>
            <a:r>
              <a:rPr lang="ja-JP" altLang="en-US" sz="3600" dirty="0"/>
              <a:t>の専属</a:t>
            </a:r>
            <a:r>
              <a:rPr lang="ja-JP" altLang="en-US" sz="3600" dirty="0" smtClean="0"/>
              <a:t>コンサルティング</a:t>
            </a:r>
            <a:endParaRPr lang="en-US" altLang="ja-JP" sz="36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555955" y="1324149"/>
            <a:ext cx="10789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/>
              <a:t>■セミナー参加者だけ</a:t>
            </a:r>
            <a:r>
              <a:rPr lang="ja-JP" altLang="en-US" sz="4800" dirty="0"/>
              <a:t>の特別価格</a:t>
            </a:r>
            <a:endParaRPr lang="en-US" altLang="ja-JP" sz="48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967081" y="3367258"/>
            <a:ext cx="62701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800" dirty="0" smtClean="0"/>
              <a:t>３ヶ月　３</a:t>
            </a:r>
            <a:r>
              <a:rPr lang="ja-JP" altLang="en-US" sz="4800" dirty="0"/>
              <a:t>０</a:t>
            </a:r>
            <a:r>
              <a:rPr lang="ja-JP" altLang="en-US" sz="4800" dirty="0" smtClean="0"/>
              <a:t>万円（税込）</a:t>
            </a:r>
            <a:endParaRPr lang="en-US" altLang="ja-JP" sz="48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2265344" y="4716443"/>
            <a:ext cx="96147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0" dirty="0" smtClean="0"/>
              <a:t>３ヶ月　２</a:t>
            </a:r>
            <a:r>
              <a:rPr lang="ja-JP" altLang="en-US" sz="8000" dirty="0"/>
              <a:t>８</a:t>
            </a:r>
            <a:r>
              <a:rPr lang="ja-JP" altLang="en-US" sz="8000" dirty="0" smtClean="0"/>
              <a:t>万円</a:t>
            </a:r>
            <a:r>
              <a:rPr lang="ja-JP" altLang="en-US" sz="6600" dirty="0" smtClean="0"/>
              <a:t>（税込）</a:t>
            </a:r>
            <a:endParaRPr lang="en-US" altLang="ja-JP" sz="6600" dirty="0" smtClean="0"/>
          </a:p>
        </p:txBody>
      </p:sp>
      <p:sp>
        <p:nvSpPr>
          <p:cNvPr id="8" name="右矢印 7"/>
          <p:cNvSpPr/>
          <p:nvPr/>
        </p:nvSpPr>
        <p:spPr>
          <a:xfrm>
            <a:off x="840908" y="4865889"/>
            <a:ext cx="1122570" cy="103163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706209" y="6039882"/>
            <a:ext cx="5095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（分割可能。ご相談ください）</a:t>
            </a:r>
            <a:endParaRPr lang="en-US" altLang="ja-JP" sz="3200" dirty="0" smtClean="0"/>
          </a:p>
        </p:txBody>
      </p:sp>
      <p:sp>
        <p:nvSpPr>
          <p:cNvPr id="12" name="正方形/長方形 11"/>
          <p:cNvSpPr/>
          <p:nvPr/>
        </p:nvSpPr>
        <p:spPr>
          <a:xfrm>
            <a:off x="1560570" y="2530074"/>
            <a:ext cx="97853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dirty="0" smtClean="0"/>
              <a:t>【</a:t>
            </a:r>
            <a:r>
              <a:rPr lang="ja-JP" altLang="en-US" sz="4800" dirty="0"/>
              <a:t>自分ブランド構築</a:t>
            </a:r>
            <a:r>
              <a:rPr lang="ja-JP" altLang="en-US" sz="4800" dirty="0" smtClean="0"/>
              <a:t>コンサルティング</a:t>
            </a:r>
            <a:r>
              <a:rPr lang="en-US" altLang="ja-JP" sz="4800" dirty="0" smtClean="0"/>
              <a:t>】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39479" y="2216701"/>
            <a:ext cx="11504428" cy="44079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86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/>
        </p:nvCxnSpPr>
        <p:spPr>
          <a:xfrm>
            <a:off x="555955" y="1082651"/>
            <a:ext cx="9831629" cy="0"/>
          </a:xfrm>
          <a:prstGeom prst="line">
            <a:avLst/>
          </a:prstGeom>
          <a:ln w="571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555955" y="436320"/>
            <a:ext cx="60436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/>
              <a:t>３</a:t>
            </a:r>
            <a:r>
              <a:rPr lang="ja-JP" altLang="en-US" sz="3600" dirty="0" smtClean="0"/>
              <a:t>か月</a:t>
            </a:r>
            <a:r>
              <a:rPr lang="ja-JP" altLang="en-US" sz="3600" dirty="0"/>
              <a:t>の専属</a:t>
            </a:r>
            <a:r>
              <a:rPr lang="ja-JP" altLang="en-US" sz="3600" dirty="0" smtClean="0"/>
              <a:t>コンサルティング</a:t>
            </a:r>
            <a:endParaRPr lang="en-US" altLang="ja-JP" sz="36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555955" y="1324149"/>
            <a:ext cx="10789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/>
              <a:t>■セミナー参加者だけ</a:t>
            </a:r>
            <a:r>
              <a:rPr lang="ja-JP" altLang="en-US" sz="4800" dirty="0"/>
              <a:t>の特別価格</a:t>
            </a:r>
            <a:endParaRPr lang="en-US" altLang="ja-JP" sz="48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641015" y="3604005"/>
            <a:ext cx="62701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800" dirty="0" smtClean="0"/>
              <a:t>３ヶ月　３</a:t>
            </a:r>
            <a:r>
              <a:rPr lang="ja-JP" altLang="en-US" sz="4800" dirty="0"/>
              <a:t>５</a:t>
            </a:r>
            <a:r>
              <a:rPr lang="ja-JP" altLang="en-US" sz="4800" dirty="0" smtClean="0"/>
              <a:t>万円（税込）</a:t>
            </a:r>
            <a:endParaRPr lang="en-US" altLang="ja-JP" sz="48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2265344" y="4716443"/>
            <a:ext cx="96147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0" dirty="0"/>
              <a:t>３</a:t>
            </a:r>
            <a:r>
              <a:rPr lang="ja-JP" altLang="en-US" sz="8000" dirty="0" smtClean="0"/>
              <a:t>ヶ月　３</a:t>
            </a:r>
            <a:r>
              <a:rPr lang="ja-JP" altLang="en-US" sz="8000" dirty="0"/>
              <a:t>０</a:t>
            </a:r>
            <a:r>
              <a:rPr lang="ja-JP" altLang="en-US" sz="8000" dirty="0" smtClean="0"/>
              <a:t>万円</a:t>
            </a:r>
            <a:r>
              <a:rPr lang="ja-JP" altLang="en-US" sz="6600" dirty="0" smtClean="0"/>
              <a:t>（税込）</a:t>
            </a:r>
            <a:endParaRPr lang="en-US" altLang="ja-JP" sz="6600" dirty="0" smtClean="0"/>
          </a:p>
        </p:txBody>
      </p:sp>
      <p:sp>
        <p:nvSpPr>
          <p:cNvPr id="8" name="右矢印 7"/>
          <p:cNvSpPr/>
          <p:nvPr/>
        </p:nvSpPr>
        <p:spPr>
          <a:xfrm>
            <a:off x="840908" y="4865889"/>
            <a:ext cx="1122570" cy="103163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706209" y="6039882"/>
            <a:ext cx="5095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（分割可能。ご相談ください）</a:t>
            </a:r>
            <a:endParaRPr lang="en-US" altLang="ja-JP" sz="3200" dirty="0" smtClean="0"/>
          </a:p>
        </p:txBody>
      </p:sp>
      <p:sp>
        <p:nvSpPr>
          <p:cNvPr id="12" name="正方形/長方形 11"/>
          <p:cNvSpPr/>
          <p:nvPr/>
        </p:nvSpPr>
        <p:spPr>
          <a:xfrm>
            <a:off x="967081" y="2259452"/>
            <a:ext cx="97853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4800" dirty="0" smtClean="0"/>
              <a:t>【</a:t>
            </a:r>
            <a:r>
              <a:rPr lang="ja-JP" altLang="en-US" sz="4800" dirty="0"/>
              <a:t>自分ブランド構築</a:t>
            </a:r>
            <a:r>
              <a:rPr lang="ja-JP" altLang="en-US" sz="4800" dirty="0" smtClean="0"/>
              <a:t>コンサルティング</a:t>
            </a:r>
            <a:r>
              <a:rPr lang="en-US" altLang="ja-JP" sz="4800" dirty="0" smtClean="0"/>
              <a:t>】</a:t>
            </a:r>
          </a:p>
          <a:p>
            <a:pPr algn="ctr"/>
            <a:r>
              <a:rPr lang="ja-JP" altLang="en-US" sz="4800" dirty="0" smtClean="0"/>
              <a:t>＋アメブロフルカスタムパック</a:t>
            </a:r>
            <a:endParaRPr lang="en-US" altLang="ja-JP" sz="4800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439479" y="2216701"/>
            <a:ext cx="11504428" cy="44079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99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/>
        </p:nvCxnSpPr>
        <p:spPr>
          <a:xfrm>
            <a:off x="555955" y="1082651"/>
            <a:ext cx="9831629" cy="0"/>
          </a:xfrm>
          <a:prstGeom prst="line">
            <a:avLst/>
          </a:prstGeom>
          <a:ln w="571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555955" y="436320"/>
            <a:ext cx="59618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6</a:t>
            </a:r>
            <a:r>
              <a:rPr lang="ja-JP" altLang="en-US" sz="3600" dirty="0" smtClean="0"/>
              <a:t>か月</a:t>
            </a:r>
            <a:r>
              <a:rPr lang="ja-JP" altLang="en-US" sz="3600" dirty="0"/>
              <a:t>の専属</a:t>
            </a:r>
            <a:r>
              <a:rPr lang="ja-JP" altLang="en-US" sz="3600" dirty="0" smtClean="0"/>
              <a:t>コンサルティング</a:t>
            </a:r>
            <a:endParaRPr lang="en-US" altLang="ja-JP" sz="36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555955" y="1324149"/>
            <a:ext cx="10789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/>
              <a:t>■セミナー参加者だけの特別価格</a:t>
            </a:r>
            <a:endParaRPr lang="en-US" altLang="ja-JP" sz="48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641015" y="3604005"/>
            <a:ext cx="62701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800" dirty="0" smtClean="0"/>
              <a:t>６ヶ月　６０万円（税込）</a:t>
            </a:r>
            <a:endParaRPr lang="en-US" altLang="ja-JP" sz="48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2265344" y="4716443"/>
            <a:ext cx="96147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0" dirty="0"/>
              <a:t>６ヶ月　</a:t>
            </a:r>
            <a:r>
              <a:rPr lang="ja-JP" altLang="en-US" sz="8000" dirty="0" smtClean="0"/>
              <a:t>５０万円</a:t>
            </a:r>
            <a:r>
              <a:rPr lang="ja-JP" altLang="en-US" sz="6600" dirty="0" smtClean="0"/>
              <a:t>（税込）</a:t>
            </a:r>
            <a:endParaRPr lang="en-US" altLang="ja-JP" sz="6600" dirty="0" smtClean="0"/>
          </a:p>
        </p:txBody>
      </p:sp>
      <p:sp>
        <p:nvSpPr>
          <p:cNvPr id="8" name="右矢印 7"/>
          <p:cNvSpPr/>
          <p:nvPr/>
        </p:nvSpPr>
        <p:spPr>
          <a:xfrm>
            <a:off x="840908" y="4865889"/>
            <a:ext cx="1122570" cy="103163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706209" y="6039882"/>
            <a:ext cx="5095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（分割可能。ご相談ください）</a:t>
            </a:r>
            <a:endParaRPr lang="en-US" altLang="ja-JP" sz="3200" dirty="0" smtClean="0"/>
          </a:p>
        </p:txBody>
      </p:sp>
      <p:sp>
        <p:nvSpPr>
          <p:cNvPr id="12" name="正方形/長方形 11"/>
          <p:cNvSpPr/>
          <p:nvPr/>
        </p:nvSpPr>
        <p:spPr>
          <a:xfrm>
            <a:off x="967081" y="2259452"/>
            <a:ext cx="97853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4800" dirty="0" smtClean="0"/>
              <a:t>【</a:t>
            </a:r>
            <a:r>
              <a:rPr lang="ja-JP" altLang="en-US" sz="4800" dirty="0"/>
              <a:t>自分ブランド構築</a:t>
            </a:r>
            <a:r>
              <a:rPr lang="ja-JP" altLang="en-US" sz="4800" dirty="0" smtClean="0"/>
              <a:t>コンサルティング</a:t>
            </a:r>
            <a:r>
              <a:rPr lang="en-US" altLang="ja-JP" sz="4800" dirty="0" smtClean="0"/>
              <a:t>】</a:t>
            </a:r>
          </a:p>
          <a:p>
            <a:pPr algn="ctr"/>
            <a:r>
              <a:rPr lang="ja-JP" altLang="en-US" sz="4800" dirty="0" smtClean="0"/>
              <a:t>＋アメブロフルカスタムパック</a:t>
            </a:r>
            <a:endParaRPr lang="en-US" altLang="ja-JP" sz="4800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439479" y="2216701"/>
            <a:ext cx="11504428" cy="44079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77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/>
        </p:nvCxnSpPr>
        <p:spPr>
          <a:xfrm>
            <a:off x="555955" y="1082651"/>
            <a:ext cx="9831629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555955" y="1324149"/>
            <a:ext cx="3191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/>
              <a:t>■募集数</a:t>
            </a:r>
            <a:endParaRPr lang="en-US" altLang="ja-JP" sz="4800" dirty="0" smtClean="0"/>
          </a:p>
        </p:txBody>
      </p:sp>
      <p:cxnSp>
        <p:nvCxnSpPr>
          <p:cNvPr id="7" name="直線コネクタ 6"/>
          <p:cNvCxnSpPr/>
          <p:nvPr/>
        </p:nvCxnSpPr>
        <p:spPr>
          <a:xfrm>
            <a:off x="555955" y="1082651"/>
            <a:ext cx="9831629" cy="0"/>
          </a:xfrm>
          <a:prstGeom prst="line">
            <a:avLst/>
          </a:prstGeom>
          <a:ln w="571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428466" y="369873"/>
            <a:ext cx="67730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 smtClean="0"/>
              <a:t>自分ブランド構築コンサルティング</a:t>
            </a:r>
            <a:endParaRPr lang="en-US" altLang="ja-JP" sz="3600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725434" y="2431840"/>
            <a:ext cx="73404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/>
              <a:t>現在の受付数：１</a:t>
            </a:r>
            <a:r>
              <a:rPr lang="ja-JP" altLang="en-US" sz="4800" dirty="0"/>
              <a:t>５</a:t>
            </a:r>
            <a:r>
              <a:rPr lang="ja-JP" altLang="en-US" sz="4800" dirty="0" smtClean="0"/>
              <a:t>名</a:t>
            </a:r>
            <a:r>
              <a:rPr lang="en-US" altLang="ja-JP" sz="4800" dirty="0" smtClean="0"/>
              <a:t>/</a:t>
            </a:r>
            <a:r>
              <a:rPr lang="ja-JP" altLang="en-US" sz="4800" dirty="0" smtClean="0"/>
              <a:t>１５名</a:t>
            </a:r>
            <a:endParaRPr lang="ja-JP" altLang="en-US" sz="7200" dirty="0"/>
          </a:p>
        </p:txBody>
      </p:sp>
      <p:sp>
        <p:nvSpPr>
          <p:cNvPr id="10" name="正方形/長方形 9"/>
          <p:cNvSpPr/>
          <p:nvPr/>
        </p:nvSpPr>
        <p:spPr>
          <a:xfrm>
            <a:off x="1075500" y="2668040"/>
            <a:ext cx="10541536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800" dirty="0" smtClean="0"/>
              <a:t>限定 </a:t>
            </a:r>
            <a:r>
              <a:rPr lang="ja-JP" altLang="en-US" sz="23900" dirty="0">
                <a:solidFill>
                  <a:srgbClr val="FF0000"/>
                </a:solidFill>
              </a:rPr>
              <a:t>０</a:t>
            </a:r>
            <a:r>
              <a:rPr lang="ja-JP" altLang="en-US" sz="13800" dirty="0" smtClean="0">
                <a:solidFill>
                  <a:srgbClr val="FF0000"/>
                </a:solidFill>
              </a:rPr>
              <a:t> </a:t>
            </a:r>
            <a:r>
              <a:rPr lang="ja-JP" altLang="en-US" sz="13800" dirty="0" smtClean="0"/>
              <a:t>名様</a:t>
            </a:r>
            <a:endParaRPr lang="en-US" altLang="ja-JP" sz="13800" dirty="0" smtClean="0"/>
          </a:p>
        </p:txBody>
      </p:sp>
    </p:spTree>
    <p:extLst>
      <p:ext uri="{BB962C8B-B14F-4D97-AF65-F5344CB8AC3E}">
        <p14:creationId xmlns:p14="http://schemas.microsoft.com/office/powerpoint/2010/main" val="4222751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71492" y="3670399"/>
            <a:ext cx="109839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 smtClean="0"/>
              <a:t>それが私が行う</a:t>
            </a:r>
            <a:endParaRPr lang="en-US" altLang="ja-JP" sz="6000" dirty="0" smtClean="0"/>
          </a:p>
          <a:p>
            <a:pPr algn="ctr"/>
            <a:r>
              <a:rPr lang="ja-JP" altLang="en-US" sz="6000" dirty="0" smtClean="0"/>
              <a:t>コンサルティングの本質です。</a:t>
            </a:r>
            <a:endParaRPr lang="en-US" altLang="ja-JP" sz="6000" dirty="0"/>
          </a:p>
        </p:txBody>
      </p:sp>
      <p:sp>
        <p:nvSpPr>
          <p:cNvPr id="5" name="正方形/長方形 4"/>
          <p:cNvSpPr/>
          <p:nvPr/>
        </p:nvSpPr>
        <p:spPr>
          <a:xfrm>
            <a:off x="185529" y="2252724"/>
            <a:ext cx="118948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8000" dirty="0" smtClean="0">
                <a:solidFill>
                  <a:srgbClr val="FF0000"/>
                </a:solidFill>
              </a:rPr>
              <a:t>「時間とお金の両立」</a:t>
            </a:r>
            <a:endParaRPr lang="en-US" altLang="ja-JP" sz="8000" dirty="0" smtClean="0">
              <a:solidFill>
                <a:srgbClr val="FF0000"/>
              </a:solidFill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555955" y="1082651"/>
            <a:ext cx="9831629" cy="0"/>
          </a:xfrm>
          <a:prstGeom prst="line">
            <a:avLst/>
          </a:prstGeom>
          <a:ln w="571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28466" y="369873"/>
            <a:ext cx="67730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 smtClean="0"/>
              <a:t>自分ブランド構築コンサルティング</a:t>
            </a:r>
            <a:endParaRPr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147645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/>
        </p:nvCxnSpPr>
        <p:spPr>
          <a:xfrm>
            <a:off x="555955" y="1082651"/>
            <a:ext cx="9831629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471492" y="436320"/>
            <a:ext cx="33217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 smtClean="0"/>
              <a:t>住福のミッション</a:t>
            </a:r>
            <a:endParaRPr lang="en-US" altLang="ja-JP" sz="3600" dirty="0" smtClean="0"/>
          </a:p>
        </p:txBody>
      </p:sp>
      <p:pic>
        <p:nvPicPr>
          <p:cNvPr id="3074" name="Picture 2" descr="http://img4.wikia.nocookie.net/__cb20110319212026/drama/es/images/b/bb/Yoon_Son_Ha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508" y="4604678"/>
            <a:ext cx="2992328" cy="19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fathering.jp/papa-aid/family/img/ma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477" y="4604678"/>
            <a:ext cx="3289374" cy="19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shobunya.com/wwc/wp-content/uploads/2013/03/gs104_350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492" y="4608036"/>
            <a:ext cx="3240572" cy="1992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701040" y="1581884"/>
            <a:ext cx="10789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800" b="1" dirty="0">
                <a:solidFill>
                  <a:srgbClr val="FF6699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個人事業主</a:t>
            </a:r>
            <a:r>
              <a:rPr lang="ja-JP" altLang="en-US" sz="4800" b="1" dirty="0" smtClean="0">
                <a:solidFill>
                  <a:srgbClr val="FF6699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が最大限に力を活かし、</a:t>
            </a:r>
            <a:endParaRPr lang="en-US" altLang="ja-JP" sz="4800" b="1" dirty="0" smtClean="0">
              <a:solidFill>
                <a:srgbClr val="FF6699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lang="ja-JP" altLang="en-US" sz="4800" b="1" dirty="0" smtClean="0">
                <a:solidFill>
                  <a:srgbClr val="FF6699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社会</a:t>
            </a:r>
            <a:r>
              <a:rPr lang="ja-JP" altLang="en-US" sz="4800" b="1" dirty="0">
                <a:solidFill>
                  <a:srgbClr val="FF6699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を豊かにすると同時</a:t>
            </a:r>
            <a:r>
              <a:rPr lang="ja-JP" altLang="en-US" sz="4800" b="1" dirty="0" smtClean="0">
                <a:solidFill>
                  <a:srgbClr val="FF6699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に</a:t>
            </a:r>
            <a:endParaRPr lang="en-US" altLang="ja-JP" sz="4800" b="1" dirty="0" smtClean="0">
              <a:solidFill>
                <a:srgbClr val="FF6699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lang="ja-JP" altLang="en-US" sz="4800" b="1" dirty="0" smtClean="0">
                <a:solidFill>
                  <a:srgbClr val="FF6699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自己</a:t>
            </a:r>
            <a:r>
              <a:rPr lang="ja-JP" altLang="en-US" sz="4800" b="1" dirty="0">
                <a:solidFill>
                  <a:srgbClr val="FF6699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実現できる世の中を作る。</a:t>
            </a:r>
            <a:endParaRPr lang="en-US" altLang="ja-JP" sz="4800" dirty="0" smtClean="0">
              <a:solidFill>
                <a:srgbClr val="FF6699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24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04042" y="1689246"/>
            <a:ext cx="109839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 smtClean="0"/>
              <a:t>ご清聴ありがとうございました。</a:t>
            </a:r>
            <a:endParaRPr lang="en-US" altLang="ja-JP" sz="6000" dirty="0" smtClean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856" y="4914899"/>
            <a:ext cx="348615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302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/>
        </p:nvCxnSpPr>
        <p:spPr>
          <a:xfrm>
            <a:off x="555955" y="1082651"/>
            <a:ext cx="9831629" cy="0"/>
          </a:xfrm>
          <a:prstGeom prst="line">
            <a:avLst/>
          </a:prstGeom>
          <a:ln w="571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428466" y="369873"/>
            <a:ext cx="67730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 smtClean="0"/>
              <a:t>自分ブランド構築コンサルティング</a:t>
            </a:r>
            <a:endParaRPr lang="en-US" altLang="ja-JP" sz="36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555955" y="1324149"/>
            <a:ext cx="86351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/>
              <a:t>■集客の仕組みを構築していく。</a:t>
            </a:r>
            <a:endParaRPr lang="en-US" altLang="ja-JP" sz="4800" dirty="0" smtClean="0"/>
          </a:p>
        </p:txBody>
      </p:sp>
      <p:graphicFrame>
        <p:nvGraphicFramePr>
          <p:cNvPr id="16" name="図表 15"/>
          <p:cNvGraphicFramePr/>
          <p:nvPr>
            <p:extLst>
              <p:ext uri="{D42A27DB-BD31-4B8C-83A1-F6EECF244321}">
                <p14:modId xmlns:p14="http://schemas.microsoft.com/office/powerpoint/2010/main" val="2646475787"/>
              </p:ext>
            </p:extLst>
          </p:nvPr>
        </p:nvGraphicFramePr>
        <p:xfrm>
          <a:off x="431393" y="2107122"/>
          <a:ext cx="8150704" cy="4340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9" name="グループ化 18"/>
          <p:cNvGrpSpPr/>
          <p:nvPr/>
        </p:nvGrpSpPr>
        <p:grpSpPr>
          <a:xfrm>
            <a:off x="5012289" y="2134823"/>
            <a:ext cx="6791784" cy="4255586"/>
            <a:chOff x="5025736" y="2403765"/>
            <a:chExt cx="6791784" cy="4255586"/>
          </a:xfrm>
        </p:grpSpPr>
        <p:sp>
          <p:nvSpPr>
            <p:cNvPr id="20" name="正方形/長方形 19"/>
            <p:cNvSpPr/>
            <p:nvPr/>
          </p:nvSpPr>
          <p:spPr>
            <a:xfrm>
              <a:off x="9161115" y="5908965"/>
              <a:ext cx="2656405" cy="7503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400" dirty="0" smtClean="0">
                  <a:solidFill>
                    <a:sysClr val="windowText" lastClr="000000"/>
                  </a:solidFill>
                  <a:latin typeface="+mj-ea"/>
                  <a:ea typeface="+mj-ea"/>
                </a:rPr>
                <a:t>自分の存在を</a:t>
              </a:r>
              <a:endParaRPr kumimoji="1" lang="en-US" altLang="ja-JP" sz="2400" dirty="0" smtClean="0">
                <a:solidFill>
                  <a:sysClr val="windowText" lastClr="000000"/>
                </a:solidFill>
                <a:latin typeface="+mj-ea"/>
                <a:ea typeface="+mj-ea"/>
              </a:endParaRPr>
            </a:p>
            <a:p>
              <a:r>
                <a:rPr lang="ja-JP" altLang="en-US" sz="2400" dirty="0">
                  <a:solidFill>
                    <a:sysClr val="windowText" lastClr="000000"/>
                  </a:solidFill>
                  <a:latin typeface="+mj-ea"/>
                  <a:ea typeface="+mj-ea"/>
                </a:rPr>
                <a:t>　</a:t>
              </a:r>
              <a:r>
                <a:rPr lang="ja-JP" altLang="en-US" sz="2400" dirty="0" smtClean="0">
                  <a:solidFill>
                    <a:sysClr val="windowText" lastClr="000000"/>
                  </a:solidFill>
                  <a:latin typeface="+mj-ea"/>
                  <a:ea typeface="+mj-ea"/>
                </a:rPr>
                <a:t>　　 </a:t>
              </a:r>
              <a:r>
                <a:rPr kumimoji="1" lang="ja-JP" altLang="en-US" sz="2400" dirty="0" smtClean="0">
                  <a:solidFill>
                    <a:sysClr val="windowText" lastClr="000000"/>
                  </a:solidFill>
                  <a:latin typeface="+mj-ea"/>
                  <a:ea typeface="+mj-ea"/>
                </a:rPr>
                <a:t>知ってもらう</a:t>
              </a:r>
              <a:endParaRPr kumimoji="1" lang="ja-JP" altLang="en-US" sz="2400" dirty="0">
                <a:solidFill>
                  <a:sysClr val="windowText" lastClr="000000"/>
                </a:solidFill>
                <a:latin typeface="+mj-ea"/>
                <a:ea typeface="+mj-ea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7933154" y="4719924"/>
              <a:ext cx="3884366" cy="6796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メルマガ、</a:t>
              </a:r>
              <a:r>
                <a:rPr kumimoji="1" lang="en-US" altLang="ja-JP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LINE</a:t>
              </a:r>
              <a:r>
                <a:rPr kumimoji="1" lang="ja-JP" altLang="en-US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＠で</a:t>
              </a:r>
              <a:endParaRPr kumimoji="1" lang="en-US" altLang="ja-JP" sz="2000" dirty="0" smtClean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ctr"/>
              <a:r>
                <a:rPr kumimoji="1" lang="ja-JP" altLang="en-US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信頼を築いていく</a:t>
              </a:r>
              <a:endParaRPr kumimoji="1" lang="ja-JP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7562952" y="3650875"/>
              <a:ext cx="4213411" cy="6246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サービスを体験してもらう</a:t>
              </a:r>
              <a:endParaRPr kumimoji="1" lang="en-US" altLang="ja-JP" sz="2000" dirty="0" smtClean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ctr"/>
              <a:r>
                <a:rPr kumimoji="1" lang="ja-JP" altLang="en-US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（興味、信頼）</a:t>
              </a:r>
              <a:endParaRPr kumimoji="1" lang="ja-JP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535853" y="2403765"/>
              <a:ext cx="4233175" cy="9139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400" dirty="0">
                  <a:solidFill>
                    <a:schemeClr val="tx1"/>
                  </a:solidFill>
                  <a:latin typeface="+mj-ea"/>
                  <a:ea typeface="+mj-ea"/>
                </a:rPr>
                <a:t> </a:t>
              </a:r>
              <a:r>
                <a:rPr kumimoji="1" lang="ja-JP" altLang="en-US" sz="2400" dirty="0" smtClean="0">
                  <a:solidFill>
                    <a:schemeClr val="tx1"/>
                  </a:solidFill>
                  <a:latin typeface="+mj-ea"/>
                  <a:ea typeface="+mj-ea"/>
                </a:rPr>
                <a:t>収益が得られる継続や</a:t>
              </a:r>
              <a:endParaRPr kumimoji="1" lang="en-US" altLang="ja-JP" sz="2400" dirty="0" smtClean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r>
                <a:rPr kumimoji="1" lang="ja-JP" altLang="en-US" sz="2400" dirty="0" smtClean="0">
                  <a:solidFill>
                    <a:schemeClr val="tx1"/>
                  </a:solidFill>
                  <a:latin typeface="+mj-ea"/>
                  <a:ea typeface="+mj-ea"/>
                </a:rPr>
                <a:t>　　</a:t>
              </a:r>
              <a:r>
                <a:rPr lang="ja-JP" altLang="en-US" sz="2400" dirty="0">
                  <a:solidFill>
                    <a:schemeClr val="tx1"/>
                  </a:solidFill>
                  <a:latin typeface="+mj-ea"/>
                  <a:ea typeface="+mj-ea"/>
                </a:rPr>
                <a:t>　</a:t>
              </a:r>
              <a:r>
                <a:rPr lang="ja-JP" altLang="en-US" sz="2400" dirty="0" smtClean="0">
                  <a:solidFill>
                    <a:schemeClr val="tx1"/>
                  </a:solidFill>
                  <a:latin typeface="+mj-ea"/>
                  <a:ea typeface="+mj-ea"/>
                </a:rPr>
                <a:t>　 </a:t>
              </a:r>
              <a:r>
                <a:rPr kumimoji="1" lang="ja-JP" altLang="en-US" sz="2400" dirty="0" smtClean="0">
                  <a:solidFill>
                    <a:schemeClr val="tx1"/>
                  </a:solidFill>
                  <a:latin typeface="+mj-ea"/>
                  <a:ea typeface="+mj-ea"/>
                </a:rPr>
                <a:t>高額サービスの販売</a:t>
              </a:r>
              <a:endParaRPr kumimoji="1" lang="ja-JP" altLang="en-US" sz="24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cxnSp>
          <p:nvCxnSpPr>
            <p:cNvPr id="24" name="直線コネクタ 23"/>
            <p:cNvCxnSpPr/>
            <p:nvPr/>
          </p:nvCxnSpPr>
          <p:spPr>
            <a:xfrm>
              <a:off x="7843307" y="6307275"/>
              <a:ext cx="131108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6615347" y="5090317"/>
              <a:ext cx="131108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5805463" y="3956282"/>
              <a:ext cx="1752192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5025736" y="2866465"/>
              <a:ext cx="2503399" cy="895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8" name="図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22523" flipH="1">
            <a:off x="1734304" y="3727201"/>
            <a:ext cx="1192092" cy="602631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22523" flipH="1">
            <a:off x="736777" y="4794001"/>
            <a:ext cx="1192092" cy="602631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22523" flipH="1">
            <a:off x="2607140" y="2701965"/>
            <a:ext cx="1192092" cy="60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70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55955" y="1324149"/>
            <a:ext cx="10789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/>
              <a:t>■どうなった？</a:t>
            </a:r>
            <a:endParaRPr lang="en-US" altLang="ja-JP" sz="48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653149" y="2988310"/>
            <a:ext cx="114169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２、</a:t>
            </a:r>
            <a:r>
              <a:rPr lang="ja-JP" altLang="en-US" sz="3200" dirty="0"/>
              <a:t>０</a:t>
            </a:r>
            <a:r>
              <a:rPr lang="ja-JP" altLang="en-US" sz="3200" dirty="0" smtClean="0"/>
              <a:t>から始めたブログやメルマガで、３か月後には９万円の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セッションに５件の申し込みがありました。</a:t>
            </a:r>
            <a:r>
              <a:rPr lang="ja-JP" altLang="en-US" sz="2000" dirty="0" smtClean="0"/>
              <a:t>（</a:t>
            </a:r>
            <a:r>
              <a:rPr lang="en-US" altLang="ja-JP" sz="2000" dirty="0" smtClean="0"/>
              <a:t>50</a:t>
            </a:r>
            <a:r>
              <a:rPr lang="ja-JP" altLang="en-US" sz="2000" dirty="0" smtClean="0"/>
              <a:t>代　ヒーラー）</a:t>
            </a:r>
            <a:endParaRPr lang="en-US" altLang="ja-JP" sz="3200" dirty="0" smtClean="0"/>
          </a:p>
        </p:txBody>
      </p:sp>
      <p:sp>
        <p:nvSpPr>
          <p:cNvPr id="12" name="正方形/長方形 11"/>
          <p:cNvSpPr/>
          <p:nvPr/>
        </p:nvSpPr>
        <p:spPr>
          <a:xfrm>
            <a:off x="653149" y="2155146"/>
            <a:ext cx="119848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１、たった一回のセミナーで</a:t>
            </a:r>
            <a:r>
              <a:rPr lang="en-US" altLang="ja-JP" sz="3200" dirty="0" smtClean="0"/>
              <a:t>36</a:t>
            </a:r>
            <a:r>
              <a:rPr lang="ja-JP" altLang="en-US" sz="3200" dirty="0" smtClean="0"/>
              <a:t>万円の売上を作りました。</a:t>
            </a:r>
            <a:r>
              <a:rPr lang="ja-JP" altLang="en-US" dirty="0" smtClean="0"/>
              <a:t>（</a:t>
            </a:r>
            <a:r>
              <a:rPr lang="en-US" altLang="ja-JP" dirty="0" smtClean="0"/>
              <a:t>30</a:t>
            </a:r>
            <a:r>
              <a:rPr lang="ja-JP" altLang="en-US" dirty="0" smtClean="0"/>
              <a:t>代　コーチング）</a:t>
            </a:r>
            <a:endParaRPr lang="en-US" altLang="ja-JP" sz="3200" dirty="0" smtClean="0">
              <a:solidFill>
                <a:srgbClr val="FF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53150" y="4197603"/>
            <a:ext cx="113454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３、</a:t>
            </a:r>
            <a:r>
              <a:rPr lang="en-US" altLang="ja-JP" sz="3200" dirty="0" smtClean="0"/>
              <a:t>6</a:t>
            </a:r>
            <a:r>
              <a:rPr lang="ja-JP" altLang="en-US" sz="3200" dirty="0" smtClean="0"/>
              <a:t>万円の継続レッスンパッケージに、たった</a:t>
            </a:r>
            <a:r>
              <a:rPr lang="en-US" altLang="ja-JP" sz="3200" dirty="0" smtClean="0"/>
              <a:t>1</a:t>
            </a:r>
            <a:r>
              <a:rPr lang="ja-JP" altLang="en-US" sz="3200" dirty="0" smtClean="0"/>
              <a:t>週間で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5</a:t>
            </a:r>
            <a:r>
              <a:rPr lang="ja-JP" altLang="en-US" sz="3200" dirty="0" smtClean="0"/>
              <a:t>件の依頼がありました。</a:t>
            </a:r>
            <a:r>
              <a:rPr lang="ja-JP" altLang="en-US" sz="2000" dirty="0" smtClean="0"/>
              <a:t>（</a:t>
            </a:r>
            <a:r>
              <a:rPr lang="en-US" altLang="ja-JP" sz="2000" dirty="0" smtClean="0"/>
              <a:t>40</a:t>
            </a:r>
            <a:r>
              <a:rPr lang="ja-JP" altLang="en-US" sz="2000" dirty="0" smtClean="0"/>
              <a:t>代 ヨガスタジオオーナー）</a:t>
            </a:r>
            <a:endParaRPr lang="en-US" altLang="ja-JP" sz="3200" dirty="0" smtClean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53148" y="5406896"/>
            <a:ext cx="1186931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４</a:t>
            </a:r>
            <a:r>
              <a:rPr lang="ja-JP" altLang="en-US" sz="3200" dirty="0" smtClean="0"/>
              <a:t>、客単価</a:t>
            </a:r>
            <a:r>
              <a:rPr lang="ja-JP" altLang="en-US" sz="3200" dirty="0"/>
              <a:t>２</a:t>
            </a:r>
            <a:r>
              <a:rPr lang="ja-JP" altLang="en-US" sz="3200" dirty="0" smtClean="0"/>
              <a:t>万円の</a:t>
            </a:r>
            <a:r>
              <a:rPr lang="ja-JP" altLang="en-US" sz="3200" dirty="0"/>
              <a:t>サロン</a:t>
            </a:r>
            <a:r>
              <a:rPr lang="ja-JP" altLang="en-US" sz="3200" dirty="0" smtClean="0"/>
              <a:t>で、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ブログから新規１５件</a:t>
            </a:r>
            <a:r>
              <a:rPr lang="en-US" altLang="ja-JP" sz="3200" dirty="0" smtClean="0"/>
              <a:t>/</a:t>
            </a:r>
            <a:r>
              <a:rPr lang="ja-JP" altLang="en-US" sz="3200" dirty="0" smtClean="0"/>
              <a:t>月のご予約を頂きました。</a:t>
            </a:r>
            <a:r>
              <a:rPr lang="ja-JP" altLang="en-US" sz="2000" dirty="0" smtClean="0"/>
              <a:t>（５０代 エステサロン）</a:t>
            </a:r>
            <a:endParaRPr lang="en-US" altLang="ja-JP" sz="2000" dirty="0" smtClean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555955" y="1082651"/>
            <a:ext cx="9831629" cy="0"/>
          </a:xfrm>
          <a:prstGeom prst="line">
            <a:avLst/>
          </a:prstGeom>
          <a:ln w="571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428466" y="369873"/>
            <a:ext cx="67730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 smtClean="0"/>
              <a:t>自分ブランド構築コンサルティング</a:t>
            </a:r>
            <a:endParaRPr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135055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9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55955" y="1324149"/>
            <a:ext cx="10789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/>
              <a:t>■なにをするの？</a:t>
            </a:r>
            <a:endParaRPr lang="en-US" altLang="ja-JP" sz="4800" dirty="0" smtClean="0"/>
          </a:p>
        </p:txBody>
      </p:sp>
      <p:sp>
        <p:nvSpPr>
          <p:cNvPr id="12" name="正方形/長方形 11"/>
          <p:cNvSpPr/>
          <p:nvPr/>
        </p:nvSpPr>
        <p:spPr>
          <a:xfrm>
            <a:off x="653150" y="2155146"/>
            <a:ext cx="113454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 smtClean="0"/>
              <a:t>１、自分分析とお客様分析を行います。</a:t>
            </a:r>
            <a:endParaRPr lang="en-US" altLang="ja-JP" sz="4400" dirty="0" smtClean="0"/>
          </a:p>
        </p:txBody>
      </p:sp>
      <p:sp>
        <p:nvSpPr>
          <p:cNvPr id="8" name="正方形/長方形 7"/>
          <p:cNvSpPr/>
          <p:nvPr/>
        </p:nvSpPr>
        <p:spPr>
          <a:xfrm>
            <a:off x="344852" y="3106183"/>
            <a:ext cx="3672000" cy="2092881"/>
          </a:xfrm>
          <a:prstGeom prst="rect">
            <a:avLst/>
          </a:prstGeom>
          <a:solidFill>
            <a:srgbClr val="FEF8F4"/>
          </a:solidFill>
          <a:ln>
            <a:solidFill>
              <a:srgbClr val="FF0066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①人生</a:t>
            </a:r>
            <a:r>
              <a:rPr lang="ja-JP" altLang="en-US" sz="2400" dirty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</a:t>
            </a:r>
            <a:r>
              <a:rPr lang="ja-JP" altLang="en-US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棚卸し</a:t>
            </a:r>
            <a:r>
              <a:rPr lang="en-US" altLang="ja-JP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/>
            </a:r>
            <a:br>
              <a:rPr lang="en-US" altLang="ja-JP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endParaRPr lang="en-US" altLang="ja-JP" sz="1000" dirty="0" smtClean="0">
              <a:solidFill>
                <a:srgbClr val="FF0066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まずはあなたの人生を振り返り、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人生の経験や強みを見つめていきます。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今までの人生を振り返ることで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思いがけない発見が沢山あることに驚く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ことでしょう。</a:t>
            </a:r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/>
            </a:r>
            <a:b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172598" y="3109672"/>
            <a:ext cx="3672000" cy="2092881"/>
          </a:xfrm>
          <a:prstGeom prst="rect">
            <a:avLst/>
          </a:prstGeom>
          <a:solidFill>
            <a:srgbClr val="FEF8F4"/>
          </a:solidFill>
          <a:ln>
            <a:solidFill>
              <a:srgbClr val="FF0066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②自分分析</a:t>
            </a:r>
            <a:r>
              <a:rPr lang="en-US" altLang="ja-JP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/>
            </a:r>
            <a:br>
              <a:rPr lang="en-US" altLang="ja-JP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r>
              <a:rPr lang="ja-JP" altLang="en-US" sz="10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en-US" altLang="ja-JP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/>
            </a:r>
            <a:br>
              <a:rPr lang="en-US" altLang="ja-JP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自分の強みをしっかり分析し、あなたが売り出すべきジャンル、商品内容を見直します。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また現在の立ち位置を見直すことで、</a:t>
            </a:r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”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今やるべきこと</a:t>
            </a:r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”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を洗い出し、最短コースを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見つけていきます。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en-US" altLang="ja-JP" sz="1600" dirty="0" smtClean="0">
              <a:solidFill>
                <a:srgbClr val="FF0066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096904" y="3134126"/>
            <a:ext cx="3672000" cy="2046714"/>
          </a:xfrm>
          <a:prstGeom prst="rect">
            <a:avLst/>
          </a:prstGeom>
          <a:solidFill>
            <a:srgbClr val="FEF8F4"/>
          </a:solidFill>
          <a:ln>
            <a:solidFill>
              <a:srgbClr val="FF0066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③お客</a:t>
            </a:r>
            <a:r>
              <a:rPr lang="ja-JP" altLang="en-US" sz="2000" dirty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様分析</a:t>
            </a:r>
            <a:endParaRPr lang="en-US" altLang="ja-JP" sz="2000" dirty="0">
              <a:solidFill>
                <a:srgbClr val="FF0066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en-US" altLang="ja-JP" sz="900" dirty="0">
              <a:solidFill>
                <a:srgbClr val="FF0066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ペルソナという、理想の</a:t>
            </a:r>
            <a:endParaRPr lang="en-US" altLang="ja-JP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お客様像を作り上げます。</a:t>
            </a:r>
            <a:endParaRPr lang="en-US" altLang="ja-JP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en-US" altLang="ja-JP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サービスやブログ、</a:t>
            </a:r>
            <a:r>
              <a:rPr lang="en-US" altLang="ja-JP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HP</a:t>
            </a:r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を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作成する上で</a:t>
            </a:r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、</a:t>
            </a:r>
            <a:r>
              <a:rPr lang="en-US" altLang="ja-JP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/>
            </a:r>
            <a:br>
              <a:rPr lang="en-US" altLang="ja-JP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ペルソナが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心に</a:t>
            </a:r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刺さる内容や言葉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を見つける</a:t>
            </a:r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ことでビジネスはどんどん加速します。</a:t>
            </a:r>
            <a:r>
              <a:rPr lang="en-US" altLang="ja-JP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/>
            </a:r>
            <a:br>
              <a:rPr lang="en-US" altLang="ja-JP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endParaRPr lang="en-US" altLang="ja-JP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pic>
        <p:nvPicPr>
          <p:cNvPr id="16" name="Picture 2" descr="http://itmama.jp/wp-content/uploads/2014/04/shutterstock_1997783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384" y="5336479"/>
            <a:ext cx="2155689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7" name="Picture 4" descr="http://conlabo.jp/wp-content/uploads/2015/02/self-strength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435" y="5310515"/>
            <a:ext cx="2216380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" name="Picture 6" descr="http://u-rennai.jp/img/Image/283/imag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1376" y="5305231"/>
            <a:ext cx="2157454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cxnSp>
        <p:nvCxnSpPr>
          <p:cNvPr id="20" name="直線コネクタ 19"/>
          <p:cNvCxnSpPr/>
          <p:nvPr/>
        </p:nvCxnSpPr>
        <p:spPr>
          <a:xfrm>
            <a:off x="555955" y="1082651"/>
            <a:ext cx="9831629" cy="0"/>
          </a:xfrm>
          <a:prstGeom prst="line">
            <a:avLst/>
          </a:prstGeom>
          <a:ln w="571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428466" y="369873"/>
            <a:ext cx="67730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 smtClean="0"/>
              <a:t>自分ブランド構築コンサルティング</a:t>
            </a:r>
            <a:endParaRPr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270794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55955" y="1324149"/>
            <a:ext cx="10789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/>
              <a:t>■なにをするの？</a:t>
            </a:r>
            <a:endParaRPr lang="en-US" altLang="ja-JP" sz="4800" dirty="0" smtClean="0"/>
          </a:p>
        </p:txBody>
      </p:sp>
      <p:sp>
        <p:nvSpPr>
          <p:cNvPr id="12" name="正方形/長方形 11"/>
          <p:cNvSpPr/>
          <p:nvPr/>
        </p:nvSpPr>
        <p:spPr>
          <a:xfrm>
            <a:off x="653150" y="2155146"/>
            <a:ext cx="1134542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/>
              <a:t>２</a:t>
            </a:r>
            <a:r>
              <a:rPr lang="ja-JP" altLang="en-US" sz="4400" dirty="0" smtClean="0"/>
              <a:t>、ライバルを知ることで</a:t>
            </a:r>
            <a:endParaRPr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　自身のウリ</a:t>
            </a:r>
            <a:r>
              <a:rPr lang="ja-JP" altLang="en-US" sz="4400" dirty="0"/>
              <a:t>を最大化し、ブランドを作ります。</a:t>
            </a:r>
            <a:endParaRPr lang="en-US" altLang="ja-JP" sz="4400" dirty="0"/>
          </a:p>
        </p:txBody>
      </p:sp>
      <p:sp>
        <p:nvSpPr>
          <p:cNvPr id="8" name="正方形/長方形 7"/>
          <p:cNvSpPr/>
          <p:nvPr/>
        </p:nvSpPr>
        <p:spPr>
          <a:xfrm>
            <a:off x="457095" y="3642286"/>
            <a:ext cx="3672000" cy="1600438"/>
          </a:xfrm>
          <a:prstGeom prst="rect">
            <a:avLst/>
          </a:prstGeom>
          <a:solidFill>
            <a:srgbClr val="FEF8F4"/>
          </a:solidFill>
          <a:ln>
            <a:solidFill>
              <a:srgbClr val="FF0066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④</a:t>
            </a:r>
            <a:r>
              <a:rPr lang="ja-JP" altLang="en-US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ライバル分析</a:t>
            </a:r>
            <a:endParaRPr lang="en-US" altLang="ja-JP" sz="2400" dirty="0">
              <a:solidFill>
                <a:srgbClr val="FF0066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en-US" altLang="ja-JP" sz="1000" dirty="0">
              <a:solidFill>
                <a:srgbClr val="FF0066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ライバルがどんなサービスを提供し、顧客のどんな悩みを解消している！？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成功しているライバルを知ることが一番の成功への近道です。徹底分析しましょう。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pic>
        <p:nvPicPr>
          <p:cNvPr id="9" name="Picture 8" descr="http://keiei.freee.co.jp/wp-content/uploads/2015/09/imasia_12879774_M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704" y="5325133"/>
            <a:ext cx="2160000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3" name="正方形/長方形 12"/>
          <p:cNvSpPr/>
          <p:nvPr/>
        </p:nvSpPr>
        <p:spPr>
          <a:xfrm>
            <a:off x="4262504" y="3643237"/>
            <a:ext cx="3672000" cy="1600438"/>
          </a:xfrm>
          <a:prstGeom prst="rect">
            <a:avLst/>
          </a:prstGeom>
          <a:solidFill>
            <a:srgbClr val="FEF8F4"/>
          </a:solidFill>
          <a:ln>
            <a:solidFill>
              <a:srgbClr val="FF0066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⑤販売</a:t>
            </a:r>
            <a:r>
              <a:rPr lang="ja-JP" altLang="en-US" sz="2400" dirty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戦略の</a:t>
            </a:r>
            <a:r>
              <a:rPr lang="ja-JP" altLang="en-US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作成</a:t>
            </a:r>
            <a:r>
              <a:rPr lang="en-US" altLang="ja-JP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/>
            </a:r>
            <a:br>
              <a:rPr lang="en-US" altLang="ja-JP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endParaRPr lang="en-US" altLang="ja-JP" sz="1000" dirty="0" smtClean="0">
              <a:solidFill>
                <a:srgbClr val="FF0066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ターゲットはどういうルートであなたを見つけるのか。</a:t>
            </a:r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力を入れるべき販促方法は何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？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ここを分析、構築することで最短距離で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あなたのサービスを売りだしていけます。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026006" y="3641633"/>
            <a:ext cx="3672000" cy="1600438"/>
          </a:xfrm>
          <a:prstGeom prst="rect">
            <a:avLst/>
          </a:prstGeom>
          <a:solidFill>
            <a:srgbClr val="FEF8F4"/>
          </a:solidFill>
          <a:ln>
            <a:solidFill>
              <a:srgbClr val="FF0066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⑥商品づくり</a:t>
            </a:r>
            <a:r>
              <a:rPr lang="en-US" altLang="ja-JP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/>
            </a:r>
            <a:br>
              <a:rPr lang="en-US" altLang="ja-JP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r>
              <a:rPr lang="ja-JP" altLang="en-US" sz="10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en-US" altLang="ja-JP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/>
            </a:r>
            <a:br>
              <a:rPr lang="en-US" altLang="ja-JP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いろんなコトが出来るあなたの強みを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全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てまとめて商品化します！</a:t>
            </a:r>
            <a:endParaRPr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あなたの人生を全て集めて、時間とお金を両立ができる商品を創りあげます。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pic>
        <p:nvPicPr>
          <p:cNvPr id="15" name="Picture 10" descr="http://marmarasps.com.tr/files/Web%20resimler/Strateji/Strateji-1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196" y="5331374"/>
            <a:ext cx="2160003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6" name="Picture 12" descr="http://ncdc.unl.edu/images/pla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000" y="5324884"/>
            <a:ext cx="2016000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cxnSp>
        <p:nvCxnSpPr>
          <p:cNvPr id="17" name="直線コネクタ 16"/>
          <p:cNvCxnSpPr/>
          <p:nvPr/>
        </p:nvCxnSpPr>
        <p:spPr>
          <a:xfrm>
            <a:off x="555955" y="1082651"/>
            <a:ext cx="9831629" cy="0"/>
          </a:xfrm>
          <a:prstGeom prst="line">
            <a:avLst/>
          </a:prstGeom>
          <a:ln w="571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428466" y="369873"/>
            <a:ext cx="67730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 smtClean="0"/>
              <a:t>自分ブランド構築コンサルティング</a:t>
            </a:r>
            <a:endParaRPr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46798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55955" y="1324149"/>
            <a:ext cx="10789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/>
              <a:t>■なにをするの？</a:t>
            </a:r>
            <a:endParaRPr lang="en-US" altLang="ja-JP" sz="4800" dirty="0" smtClean="0"/>
          </a:p>
        </p:txBody>
      </p:sp>
      <p:sp>
        <p:nvSpPr>
          <p:cNvPr id="12" name="正方形/長方形 11"/>
          <p:cNvSpPr/>
          <p:nvPr/>
        </p:nvSpPr>
        <p:spPr>
          <a:xfrm>
            <a:off x="653150" y="2155146"/>
            <a:ext cx="113454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/>
              <a:t>３</a:t>
            </a:r>
            <a:r>
              <a:rPr lang="ja-JP" altLang="en-US" sz="4400" dirty="0" smtClean="0"/>
              <a:t>、あなた独自の販売</a:t>
            </a:r>
            <a:r>
              <a:rPr lang="ja-JP" altLang="en-US" sz="4400" dirty="0"/>
              <a:t>戦略を作ります。</a:t>
            </a:r>
            <a:endParaRPr lang="en-US" altLang="ja-JP" sz="4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394870" y="3125678"/>
            <a:ext cx="3672000" cy="1846659"/>
          </a:xfrm>
          <a:prstGeom prst="rect">
            <a:avLst/>
          </a:prstGeom>
          <a:solidFill>
            <a:srgbClr val="FEF8F4"/>
          </a:solidFill>
          <a:ln>
            <a:solidFill>
              <a:srgbClr val="FF0066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⑦自分メディア作成</a:t>
            </a:r>
            <a:endParaRPr lang="en-US" altLang="ja-JP" sz="2400" dirty="0">
              <a:solidFill>
                <a:srgbClr val="FF0066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en-US" altLang="ja-JP" sz="1000" dirty="0">
              <a:solidFill>
                <a:srgbClr val="FF0066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自分ブランドは自分メディアの構築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が鍵！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ブログ、メルマガ、</a:t>
            </a:r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Facebook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、</a:t>
            </a:r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LINE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＠、</a:t>
            </a:r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HP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など。あなたを売り出すメディアを共に作り上げていきます。</a:t>
            </a:r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/>
            </a:r>
            <a:b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212160" y="3117351"/>
            <a:ext cx="3672000" cy="1846659"/>
          </a:xfrm>
          <a:prstGeom prst="rect">
            <a:avLst/>
          </a:prstGeom>
          <a:solidFill>
            <a:srgbClr val="FEF8F4"/>
          </a:solidFill>
          <a:ln>
            <a:solidFill>
              <a:srgbClr val="FF0066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⑧プレスリリース</a:t>
            </a:r>
            <a:endParaRPr lang="en-US" altLang="ja-JP" sz="2400" dirty="0">
              <a:solidFill>
                <a:srgbClr val="FF0066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en-US" altLang="ja-JP" sz="1000" dirty="0">
              <a:solidFill>
                <a:srgbClr val="FF0066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テレビや新聞、雑誌に無料で取材に来てもらい、あなたを一気に飛躍させるキッカケを作りましょう。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プレスリリースの作り方、ポイントを抑えた提出方法を全てお伝えいたします。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8071538" y="3116785"/>
            <a:ext cx="3672000" cy="1846659"/>
          </a:xfrm>
          <a:prstGeom prst="rect">
            <a:avLst/>
          </a:prstGeom>
          <a:solidFill>
            <a:srgbClr val="FEF8F4"/>
          </a:solidFill>
          <a:ln>
            <a:solidFill>
              <a:srgbClr val="FF0066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⑨リアルビジネス</a:t>
            </a:r>
            <a:endParaRPr lang="en-US" altLang="ja-JP" sz="2400" dirty="0">
              <a:solidFill>
                <a:srgbClr val="FF0066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en-US" altLang="ja-JP" sz="1000" dirty="0">
              <a:solidFill>
                <a:srgbClr val="FF0066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Web</a:t>
            </a:r>
            <a:r>
              <a:rPr lang="ja-JP" alt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だけで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なく、リアルでも強くなるとあなたのビジネスの幅は大きく広がります。</a:t>
            </a:r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/>
            </a:r>
            <a:b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自己紹介のポイントや名刺作成など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、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あなたのリアルでの売り出しもサポートさせていただきます。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pic>
        <p:nvPicPr>
          <p:cNvPr id="19" name="Picture 16" descr="http://designbyblayde.com/wp-content/uploads/tcd-w/Web-Design-hea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175" y="5088423"/>
            <a:ext cx="2181819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0" name="Picture 18" descr="https://prpretaporter.files.wordpress.com/2011/10/pres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499" y="5083586"/>
            <a:ext cx="2416883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1" name="Picture 20" descr="http://emplos.jp/wp-content/uploads/IMG_3488-265x199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64"/>
          <a:stretch/>
        </p:blipFill>
        <p:spPr bwMode="auto">
          <a:xfrm>
            <a:off x="8784756" y="5095531"/>
            <a:ext cx="2271058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cxnSp>
        <p:nvCxnSpPr>
          <p:cNvPr id="22" name="直線コネクタ 21"/>
          <p:cNvCxnSpPr/>
          <p:nvPr/>
        </p:nvCxnSpPr>
        <p:spPr>
          <a:xfrm>
            <a:off x="555955" y="1082651"/>
            <a:ext cx="9831629" cy="0"/>
          </a:xfrm>
          <a:prstGeom prst="line">
            <a:avLst/>
          </a:prstGeom>
          <a:ln w="571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428466" y="369873"/>
            <a:ext cx="67730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 smtClean="0"/>
              <a:t>自分ブランド構築コンサルティング</a:t>
            </a:r>
            <a:endParaRPr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391245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55955" y="1324149"/>
            <a:ext cx="10789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/>
              <a:t>■なにをするの？</a:t>
            </a:r>
            <a:endParaRPr lang="en-US" altLang="ja-JP" sz="4800" dirty="0" smtClean="0"/>
          </a:p>
        </p:txBody>
      </p:sp>
      <p:sp>
        <p:nvSpPr>
          <p:cNvPr id="12" name="正方形/長方形 11"/>
          <p:cNvSpPr/>
          <p:nvPr/>
        </p:nvSpPr>
        <p:spPr>
          <a:xfrm>
            <a:off x="653150" y="2155146"/>
            <a:ext cx="113454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/>
              <a:t>４</a:t>
            </a:r>
            <a:r>
              <a:rPr lang="ja-JP" altLang="en-US" sz="4400" dirty="0" smtClean="0"/>
              <a:t>、ビジネスマインドの共有</a:t>
            </a:r>
            <a:endParaRPr lang="en-US" altLang="ja-JP" sz="4400" dirty="0"/>
          </a:p>
        </p:txBody>
      </p:sp>
      <p:sp>
        <p:nvSpPr>
          <p:cNvPr id="7" name="正方形/長方形 6"/>
          <p:cNvSpPr/>
          <p:nvPr/>
        </p:nvSpPr>
        <p:spPr>
          <a:xfrm>
            <a:off x="1235701" y="3228109"/>
            <a:ext cx="5518391" cy="2069797"/>
          </a:xfrm>
          <a:prstGeom prst="rect">
            <a:avLst/>
          </a:prstGeom>
          <a:solidFill>
            <a:srgbClr val="FEF8F4"/>
          </a:solidFill>
          <a:ln>
            <a:solidFill>
              <a:srgbClr val="FF0066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⑩ビジネスマインド</a:t>
            </a:r>
            <a:endParaRPr lang="en-US" altLang="ja-JP" sz="2800" dirty="0">
              <a:solidFill>
                <a:srgbClr val="FF0066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en-US" altLang="ja-JP" sz="1050" dirty="0">
              <a:solidFill>
                <a:srgbClr val="FF0066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何よりも大事なことはこのビジネスマインドです。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あなた自身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が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心から幸せを感じ、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お客様から応援され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、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長期で成功するマインドをお伝えします。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マインドが整うとあらゆる人間関係も変わります。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pic>
        <p:nvPicPr>
          <p:cNvPr id="8" name="Picture 22" descr="http://cdn.business2community.com/wp-content/uploads/2014/06/Lighbulbs.ideas_.bw_-e14023400087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614" y="3333134"/>
            <a:ext cx="2838585" cy="1987011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9" name="正方形/長方形 8"/>
          <p:cNvSpPr/>
          <p:nvPr/>
        </p:nvSpPr>
        <p:spPr>
          <a:xfrm>
            <a:off x="881749" y="5708837"/>
            <a:ext cx="106452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/>
              <a:t>“自分の道</a:t>
            </a:r>
            <a:r>
              <a:rPr lang="ja-JP" altLang="en-US" sz="4400" dirty="0" smtClean="0"/>
              <a:t>”を見つけ、その道で成功する。</a:t>
            </a:r>
            <a:endParaRPr lang="en-US" altLang="ja-JP" sz="4400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555955" y="1082651"/>
            <a:ext cx="9831629" cy="0"/>
          </a:xfrm>
          <a:prstGeom prst="line">
            <a:avLst/>
          </a:prstGeom>
          <a:ln w="571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428466" y="369873"/>
            <a:ext cx="67730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 smtClean="0"/>
              <a:t>自分ブランド構築コンサルティング</a:t>
            </a:r>
            <a:endParaRPr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416023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55955" y="1324149"/>
            <a:ext cx="10789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/>
              <a:t>■なにをするの？</a:t>
            </a:r>
            <a:endParaRPr lang="en-US" altLang="ja-JP" sz="4800" dirty="0" smtClean="0"/>
          </a:p>
        </p:txBody>
      </p:sp>
      <p:sp>
        <p:nvSpPr>
          <p:cNvPr id="12" name="正方形/長方形 11"/>
          <p:cNvSpPr/>
          <p:nvPr/>
        </p:nvSpPr>
        <p:spPr>
          <a:xfrm>
            <a:off x="653150" y="2155146"/>
            <a:ext cx="113454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 smtClean="0"/>
              <a:t>＋</a:t>
            </a:r>
            <a:r>
              <a:rPr lang="en-US" altLang="ja-JP" sz="4400" dirty="0"/>
              <a:t>α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265224" y="3139024"/>
            <a:ext cx="819702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/>
              <a:t>・ブログ、パソコンの指導</a:t>
            </a:r>
            <a:endParaRPr lang="en-US" altLang="ja-JP" sz="4000" dirty="0" smtClean="0"/>
          </a:p>
          <a:p>
            <a:r>
              <a:rPr lang="ja-JP" altLang="en-US" sz="4000" dirty="0" smtClean="0"/>
              <a:t>・メルマガの作成、指導</a:t>
            </a:r>
            <a:endParaRPr lang="en-US" altLang="ja-JP" sz="4000" dirty="0" smtClean="0"/>
          </a:p>
          <a:p>
            <a:r>
              <a:rPr lang="ja-JP" altLang="en-US" sz="4000" dirty="0" smtClean="0"/>
              <a:t>・ＦＢ、ＬＩＮＥ＠の使い方</a:t>
            </a:r>
            <a:endParaRPr lang="en-US" altLang="ja-JP" sz="4000" dirty="0" smtClean="0"/>
          </a:p>
          <a:p>
            <a:r>
              <a:rPr lang="ja-JP" altLang="en-US" sz="4000" dirty="0" smtClean="0"/>
              <a:t>・簡単なアメブロカスタムのやり方</a:t>
            </a:r>
            <a:endParaRPr lang="en-US" altLang="ja-JP" sz="4000" dirty="0" smtClean="0"/>
          </a:p>
          <a:p>
            <a:r>
              <a:rPr lang="ja-JP" altLang="en-US" sz="4000" dirty="0" smtClean="0">
                <a:solidFill>
                  <a:srgbClr val="FF0000"/>
                </a:solidFill>
              </a:rPr>
              <a:t>・濃厚な契約後のフォロー</a:t>
            </a:r>
            <a:endParaRPr lang="en-US" altLang="ja-JP" sz="4000" dirty="0" smtClean="0">
              <a:solidFill>
                <a:srgbClr val="FF0000"/>
              </a:solidFill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555955" y="1082651"/>
            <a:ext cx="9831629" cy="0"/>
          </a:xfrm>
          <a:prstGeom prst="line">
            <a:avLst/>
          </a:prstGeom>
          <a:ln w="571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428466" y="369873"/>
            <a:ext cx="67730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 smtClean="0"/>
              <a:t>自分ブランド構築コンサルティング</a:t>
            </a:r>
            <a:endParaRPr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172705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55955" y="1324149"/>
            <a:ext cx="10789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/>
              <a:t>■どうなれるの？</a:t>
            </a:r>
            <a:endParaRPr lang="en-US" altLang="ja-JP" sz="48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653150" y="3763516"/>
            <a:ext cx="1134542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/>
              <a:t>２</a:t>
            </a:r>
            <a:r>
              <a:rPr lang="ja-JP" altLang="en-US" sz="4400" dirty="0" smtClean="0"/>
              <a:t>、強みを発掘・最大化させることで</a:t>
            </a:r>
            <a:endParaRPr lang="en-US" altLang="ja-JP" sz="4400" dirty="0" smtClean="0"/>
          </a:p>
          <a:p>
            <a:r>
              <a:rPr lang="ja-JP" altLang="en-US" sz="4400" dirty="0" smtClean="0"/>
              <a:t>　　</a:t>
            </a:r>
            <a:r>
              <a:rPr lang="ja-JP" altLang="en-US" sz="4400" dirty="0" smtClean="0">
                <a:solidFill>
                  <a:srgbClr val="FF0000"/>
                </a:solidFill>
              </a:rPr>
              <a:t>大きな売上を上げる商品・サービスを作れる。</a:t>
            </a:r>
            <a:endParaRPr lang="en-US" altLang="ja-JP" sz="4400" dirty="0" smtClean="0">
              <a:solidFill>
                <a:srgbClr val="FF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53150" y="2155146"/>
            <a:ext cx="1134542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 smtClean="0"/>
              <a:t>１、</a:t>
            </a:r>
            <a:r>
              <a:rPr lang="en-US" altLang="ja-JP" sz="4400" dirty="0" smtClean="0"/>
              <a:t>Web</a:t>
            </a:r>
            <a:r>
              <a:rPr lang="ja-JP" altLang="en-US" sz="4400" dirty="0" smtClean="0"/>
              <a:t>集客の基礎を身につけ</a:t>
            </a:r>
            <a:endParaRPr lang="en-US" altLang="ja-JP" sz="4400" dirty="0" smtClean="0"/>
          </a:p>
          <a:p>
            <a:r>
              <a:rPr lang="ja-JP" altLang="en-US" sz="4400" dirty="0" smtClean="0"/>
              <a:t>　</a:t>
            </a:r>
            <a:r>
              <a:rPr lang="ja-JP" altLang="en-US" sz="4400" dirty="0"/>
              <a:t>　</a:t>
            </a:r>
            <a:r>
              <a:rPr lang="en-US" altLang="ja-JP" sz="4400" dirty="0" smtClean="0">
                <a:solidFill>
                  <a:srgbClr val="FF0000"/>
                </a:solidFill>
              </a:rPr>
              <a:t>Web</a:t>
            </a:r>
            <a:r>
              <a:rPr lang="ja-JP" altLang="en-US" sz="4400" dirty="0" smtClean="0">
                <a:solidFill>
                  <a:srgbClr val="FF0000"/>
                </a:solidFill>
              </a:rPr>
              <a:t>からどんどん集客できる自分になる。</a:t>
            </a:r>
            <a:endParaRPr lang="en-US" altLang="ja-JP" sz="4400" dirty="0" smtClean="0">
              <a:solidFill>
                <a:srgbClr val="FF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53150" y="5391136"/>
            <a:ext cx="1134542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/>
              <a:t>３</a:t>
            </a:r>
            <a:r>
              <a:rPr lang="ja-JP" altLang="en-US" sz="4400" dirty="0" smtClean="0"/>
              <a:t>、自分で集客、売上アップさせる</a:t>
            </a:r>
            <a:endParaRPr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　</a:t>
            </a:r>
            <a:r>
              <a:rPr lang="ja-JP" altLang="en-US" sz="4400" dirty="0" smtClean="0">
                <a:solidFill>
                  <a:srgbClr val="FF0000"/>
                </a:solidFill>
              </a:rPr>
              <a:t>マーケティング＆メンタルスキルが身につく</a:t>
            </a:r>
            <a:endParaRPr lang="en-US" altLang="ja-JP" sz="4400" dirty="0" smtClean="0">
              <a:solidFill>
                <a:srgbClr val="FF000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555955" y="1082651"/>
            <a:ext cx="9831629" cy="0"/>
          </a:xfrm>
          <a:prstGeom prst="line">
            <a:avLst/>
          </a:prstGeom>
          <a:ln w="571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428466" y="369873"/>
            <a:ext cx="67730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 smtClean="0"/>
              <a:t>自分ブランド構築コンサルティング</a:t>
            </a:r>
            <a:endParaRPr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224936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11093</TotalTime>
  <Words>722</Words>
  <Application>Microsoft Office PowerPoint</Application>
  <PresentationFormat>ワイド画面</PresentationFormat>
  <Paragraphs>140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4" baseType="lpstr">
      <vt:lpstr>HGP教科書体</vt:lpstr>
      <vt:lpstr>HGP創英ﾌﾟﾚｾﾞﾝｽEB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住福純</dc:creator>
  <cp:lastModifiedBy>住福純</cp:lastModifiedBy>
  <cp:revision>366</cp:revision>
  <dcterms:created xsi:type="dcterms:W3CDTF">2014-09-23T07:50:00Z</dcterms:created>
  <dcterms:modified xsi:type="dcterms:W3CDTF">2017-04-04T09:16:17Z</dcterms:modified>
</cp:coreProperties>
</file>