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Lst>
  <p:sldSz cx="6858000" cy="9906000" type="A4"/>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EF8F4"/>
    <a:srgbClr val="FF7C8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66" d="100"/>
          <a:sy n="66" d="100"/>
        </p:scale>
        <p:origin x="2100" y="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29307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189739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20347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147030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6204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18457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122752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416913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114589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189167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8828DF4-1C9B-417D-A816-48892F98F340}" type="datetimeFigureOut">
              <a:rPr kumimoji="1" lang="ja-JP" altLang="en-US" smtClean="0"/>
              <a:t>2017/3/24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203486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8828DF4-1C9B-417D-A816-48892F98F340}" type="datetimeFigureOut">
              <a:rPr kumimoji="1" lang="ja-JP" altLang="en-US" smtClean="0"/>
              <a:t>2017/3/24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F15FA49-B96A-439A-8876-918C21245F0D}" type="slidenum">
              <a:rPr kumimoji="1" lang="ja-JP" altLang="en-US" smtClean="0"/>
              <a:t>‹#›</a:t>
            </a:fld>
            <a:endParaRPr kumimoji="1" lang="ja-JP" altLang="en-US"/>
          </a:p>
        </p:txBody>
      </p:sp>
    </p:spTree>
    <p:extLst>
      <p:ext uri="{BB962C8B-B14F-4D97-AF65-F5344CB8AC3E}">
        <p14:creationId xmlns:p14="http://schemas.microsoft.com/office/powerpoint/2010/main" val="3248260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70417" y="2192327"/>
            <a:ext cx="6167026" cy="2092881"/>
          </a:xfrm>
          <a:prstGeom prst="rect">
            <a:avLst/>
          </a:prstGeom>
        </p:spPr>
        <p:txBody>
          <a:bodyPr wrap="square">
            <a:spAutoFit/>
          </a:bodyPr>
          <a:lstStyle/>
          <a:p>
            <a:pPr algn="ctr"/>
            <a:r>
              <a:rPr lang="ja-JP" altLang="en-US" sz="5400" dirty="0" smtClean="0">
                <a:solidFill>
                  <a:srgbClr val="FF0066"/>
                </a:solidFill>
                <a:latin typeface="HGP創英ﾌﾟﾚｾﾞﾝｽEB" panose="02020800000000000000" pitchFamily="18" charset="-128"/>
                <a:ea typeface="HGP創英ﾌﾟﾚｾﾞﾝｽEB" panose="02020800000000000000" pitchFamily="18" charset="-128"/>
              </a:rPr>
              <a:t>自分ブランド</a:t>
            </a:r>
            <a:endParaRPr lang="en-US" altLang="ja-JP" sz="5400" dirty="0" smtClean="0">
              <a:solidFill>
                <a:srgbClr val="FF0066"/>
              </a:solidFill>
              <a:latin typeface="HGP創英ﾌﾟﾚｾﾞﾝｽEB" panose="02020800000000000000" pitchFamily="18" charset="-128"/>
              <a:ea typeface="HGP創英ﾌﾟﾚｾﾞﾝｽEB" panose="02020800000000000000" pitchFamily="18" charset="-128"/>
            </a:endParaRPr>
          </a:p>
          <a:p>
            <a:pPr algn="ctr"/>
            <a:r>
              <a:rPr lang="ja-JP" altLang="en-US" sz="5400" dirty="0" smtClean="0">
                <a:solidFill>
                  <a:srgbClr val="FF0066"/>
                </a:solidFill>
                <a:latin typeface="HGP創英ﾌﾟﾚｾﾞﾝｽEB" panose="02020800000000000000" pitchFamily="18" charset="-128"/>
                <a:ea typeface="HGP創英ﾌﾟﾚｾﾞﾝｽEB" panose="02020800000000000000" pitchFamily="18" charset="-128"/>
              </a:rPr>
              <a:t>構築コンサルティング</a:t>
            </a:r>
            <a:r>
              <a:rPr lang="en-US" altLang="ja-JP" sz="5400" dirty="0" smtClean="0">
                <a:solidFill>
                  <a:srgbClr val="FF0066"/>
                </a:solidFill>
                <a:latin typeface="HGP創英ﾌﾟﾚｾﾞﾝｽEB" panose="02020800000000000000" pitchFamily="18" charset="-128"/>
                <a:ea typeface="HGP創英ﾌﾟﾚｾﾞﾝｽEB" panose="02020800000000000000" pitchFamily="18" charset="-128"/>
              </a:rPr>
              <a:t/>
            </a:r>
            <a:br>
              <a:rPr lang="en-US" altLang="ja-JP" sz="5400" dirty="0" smtClean="0">
                <a:solidFill>
                  <a:srgbClr val="FF0066"/>
                </a:solidFill>
                <a:latin typeface="HGP創英ﾌﾟﾚｾﾞﾝｽEB" panose="02020800000000000000" pitchFamily="18" charset="-128"/>
                <a:ea typeface="HGP創英ﾌﾟﾚｾﾞﾝｽEB" panose="02020800000000000000" pitchFamily="18" charset="-128"/>
              </a:rPr>
            </a:br>
            <a:r>
              <a:rPr lang="ja-JP" altLang="en-US" sz="2200" dirty="0">
                <a:solidFill>
                  <a:srgbClr val="FF6699"/>
                </a:solidFill>
                <a:latin typeface="HGP創英ﾌﾟﾚｾﾞﾝｽEB" panose="02020800000000000000" pitchFamily="18" charset="-128"/>
                <a:ea typeface="HGP創英ﾌﾟﾚｾﾞﾝｽEB" panose="02020800000000000000" pitchFamily="18" charset="-128"/>
              </a:rPr>
              <a:t>月収５０万円～２００万円を最短距離で実現</a:t>
            </a:r>
            <a:r>
              <a:rPr lang="ja-JP" altLang="en-US" sz="2200" dirty="0" smtClean="0">
                <a:solidFill>
                  <a:srgbClr val="FF6699"/>
                </a:solidFill>
                <a:latin typeface="HGP創英ﾌﾟﾚｾﾞﾝｽEB" panose="02020800000000000000" pitchFamily="18" charset="-128"/>
                <a:ea typeface="HGP創英ﾌﾟﾚｾﾞﾝｽEB" panose="02020800000000000000" pitchFamily="18" charset="-128"/>
              </a:rPr>
              <a:t>！</a:t>
            </a:r>
            <a:endParaRPr lang="ja-JP" altLang="en-US" sz="2200" dirty="0">
              <a:solidFill>
                <a:srgbClr val="FF0066"/>
              </a:solidFill>
              <a:latin typeface="HGP創英ﾌﾟﾚｾﾞﾝｽEB" panose="02020800000000000000" pitchFamily="18" charset="-128"/>
              <a:ea typeface="HGP創英ﾌﾟﾚｾﾞﾝｽEB" panose="02020800000000000000" pitchFamily="18" charset="-128"/>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392" y="197542"/>
            <a:ext cx="1278640" cy="12055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5439380" y="199414"/>
            <a:ext cx="1278640" cy="1205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V="1">
            <a:off x="272483" y="8500845"/>
            <a:ext cx="1278640" cy="12055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flipV="1">
            <a:off x="5457471" y="8502717"/>
            <a:ext cx="1278640" cy="1205575"/>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616017" y="1103247"/>
            <a:ext cx="5746281" cy="954107"/>
          </a:xfrm>
          <a:prstGeom prst="rect">
            <a:avLst/>
          </a:prstGeom>
        </p:spPr>
        <p:txBody>
          <a:bodyPr wrap="square">
            <a:spAutoFit/>
          </a:bodyPr>
          <a:lstStyle/>
          <a:p>
            <a:pPr algn="ctr"/>
            <a:r>
              <a:rPr lang="ja-JP" altLang="en-US" sz="2800" dirty="0" smtClean="0">
                <a:solidFill>
                  <a:schemeClr val="tx1">
                    <a:lumMod val="65000"/>
                    <a:lumOff val="35000"/>
                  </a:schemeClr>
                </a:solidFill>
                <a:latin typeface="HGP創英ﾌﾟﾚｾﾞﾝｽEB" panose="02020800000000000000" pitchFamily="18" charset="-128"/>
                <a:ea typeface="HGP創英ﾌﾟﾚｾﾞﾝｽEB" panose="02020800000000000000" pitchFamily="18" charset="-128"/>
              </a:rPr>
              <a:t>自分や大切な人（子供・パートナー）を</a:t>
            </a:r>
            <a:endParaRPr lang="en-US" altLang="ja-JP" sz="2800" dirty="0" smtClean="0">
              <a:solidFill>
                <a:schemeClr val="tx1">
                  <a:lumMod val="65000"/>
                  <a:lumOff val="35000"/>
                </a:schemeClr>
              </a:solidFill>
              <a:latin typeface="HGP創英ﾌﾟﾚｾﾞﾝｽEB" panose="02020800000000000000" pitchFamily="18" charset="-128"/>
              <a:ea typeface="HGP創英ﾌﾟﾚｾﾞﾝｽEB" panose="02020800000000000000" pitchFamily="18" charset="-128"/>
            </a:endParaRPr>
          </a:p>
          <a:p>
            <a:pPr algn="ctr"/>
            <a:r>
              <a:rPr lang="ja-JP" altLang="en-US" sz="2800" dirty="0" smtClean="0">
                <a:solidFill>
                  <a:schemeClr val="tx1">
                    <a:lumMod val="65000"/>
                    <a:lumOff val="35000"/>
                  </a:schemeClr>
                </a:solidFill>
                <a:latin typeface="HGP創英ﾌﾟﾚｾﾞﾝｽEB" panose="02020800000000000000" pitchFamily="18" charset="-128"/>
                <a:ea typeface="HGP創英ﾌﾟﾚｾﾞﾝｽEB" panose="02020800000000000000" pitchFamily="18" charset="-128"/>
              </a:rPr>
              <a:t>犠牲にする働き方は終わりにしよう！</a:t>
            </a:r>
            <a:endParaRPr lang="en-US" altLang="ja-JP" sz="2800" dirty="0" smtClean="0">
              <a:solidFill>
                <a:schemeClr val="tx1">
                  <a:lumMod val="65000"/>
                  <a:lumOff val="35000"/>
                </a:schemeClr>
              </a:solidFill>
              <a:latin typeface="HGP創英ﾌﾟﾚｾﾞﾝｽEB" panose="02020800000000000000" pitchFamily="18" charset="-128"/>
              <a:ea typeface="HGP創英ﾌﾟﾚｾﾞﾝｽEB" panose="02020800000000000000" pitchFamily="18" charset="-128"/>
            </a:endParaRPr>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177" y="8756968"/>
            <a:ext cx="1523940" cy="869210"/>
          </a:xfrm>
          <a:prstGeom prst="rect">
            <a:avLst/>
          </a:prstGeom>
        </p:spPr>
      </p:pic>
      <p:grpSp>
        <p:nvGrpSpPr>
          <p:cNvPr id="19" name="グループ化 18"/>
          <p:cNvGrpSpPr/>
          <p:nvPr/>
        </p:nvGrpSpPr>
        <p:grpSpPr>
          <a:xfrm>
            <a:off x="490885" y="4714784"/>
            <a:ext cx="5970870" cy="2812609"/>
            <a:chOff x="413885" y="2895601"/>
            <a:chExt cx="5970870" cy="2812609"/>
          </a:xfrm>
        </p:grpSpPr>
        <p:pic>
          <p:nvPicPr>
            <p:cNvPr id="12" name="Picture 2" descr="http://stat.profile.ameba.jp/profile_images/20151122/18/44/mm/j/o1000130314481831345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7165" y="2909901"/>
              <a:ext cx="2147590" cy="27983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tat.ameba.jp/user_images/20151211/07/next-inv/cf/a4/j/t02200168_04000305135083450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885" y="2895601"/>
              <a:ext cx="1800000" cy="1366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ameba.jp/user_images/20160309/14/next-inv/88/90/j/o040002991358795316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2009" y="2909955"/>
              <a:ext cx="1800000" cy="1345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at.ameba.jp/user_images/20160309/14/next-inv/6d/20/j/o040002991358795316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1258" y="4341228"/>
              <a:ext cx="1800000" cy="1345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at.ameba.jp/user_images/20160121/18/next-inv/a4/98/j/o040003001354654498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082" y="4345806"/>
              <a:ext cx="1800000" cy="135000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正方形/長方形 19"/>
          <p:cNvSpPr/>
          <p:nvPr/>
        </p:nvSpPr>
        <p:spPr>
          <a:xfrm>
            <a:off x="1002229" y="7658053"/>
            <a:ext cx="4955807" cy="707886"/>
          </a:xfrm>
          <a:prstGeom prst="rect">
            <a:avLst/>
          </a:prstGeom>
        </p:spPr>
        <p:txBody>
          <a:bodyPr wrap="square">
            <a:spAutoFit/>
          </a:bodyPr>
          <a:lstStyle/>
          <a:p>
            <a:pPr algn="ctr"/>
            <a:r>
              <a:rPr lang="ja-JP" altLang="en-US" sz="2000" dirty="0">
                <a:solidFill>
                  <a:srgbClr val="FF6699"/>
                </a:solidFill>
                <a:latin typeface="HGP創英ﾌﾟﾚｾﾞﾝｽEB" panose="02020800000000000000" pitchFamily="18" charset="-128"/>
                <a:ea typeface="HGP創英ﾌﾟﾚｾﾞﾝｽEB" panose="02020800000000000000" pitchFamily="18" charset="-128"/>
              </a:rPr>
              <a:t>自分が大事な人をちゃんと大事に</a:t>
            </a:r>
            <a:r>
              <a:rPr lang="ja-JP" altLang="en-US" sz="2000" dirty="0" smtClean="0">
                <a:solidFill>
                  <a:srgbClr val="FF6699"/>
                </a:solidFill>
                <a:latin typeface="HGP創英ﾌﾟﾚｾﾞﾝｽEB" panose="02020800000000000000" pitchFamily="18" charset="-128"/>
                <a:ea typeface="HGP創英ﾌﾟﾚｾﾞﾝｽEB" panose="02020800000000000000" pitchFamily="18" charset="-128"/>
              </a:rPr>
              <a:t>できる</a:t>
            </a:r>
            <a:endParaRPr lang="en-US" altLang="ja-JP" sz="2000" dirty="0" smtClean="0">
              <a:solidFill>
                <a:srgbClr val="FF6699"/>
              </a:solidFill>
              <a:latin typeface="HGP創英ﾌﾟﾚｾﾞﾝｽEB" panose="02020800000000000000" pitchFamily="18" charset="-128"/>
              <a:ea typeface="HGP創英ﾌﾟﾚｾﾞﾝｽEB" panose="02020800000000000000" pitchFamily="18" charset="-128"/>
            </a:endParaRPr>
          </a:p>
          <a:p>
            <a:pPr algn="ctr"/>
            <a:r>
              <a:rPr lang="ja-JP" altLang="en-US" sz="2000" dirty="0" smtClean="0">
                <a:solidFill>
                  <a:srgbClr val="FF6699"/>
                </a:solidFill>
                <a:latin typeface="HGP創英ﾌﾟﾚｾﾞﾝｽEB" panose="02020800000000000000" pitchFamily="18" charset="-128"/>
                <a:ea typeface="HGP創英ﾌﾟﾚｾﾞﾝｽEB" panose="02020800000000000000" pitchFamily="18" charset="-128"/>
              </a:rPr>
              <a:t>ビジネス</a:t>
            </a:r>
            <a:r>
              <a:rPr lang="ja-JP" altLang="en-US" sz="2000" dirty="0">
                <a:solidFill>
                  <a:srgbClr val="FF6699"/>
                </a:solidFill>
                <a:latin typeface="HGP創英ﾌﾟﾚｾﾞﾝｽEB" panose="02020800000000000000" pitchFamily="18" charset="-128"/>
                <a:ea typeface="HGP創英ﾌﾟﾚｾﾞﾝｽEB" panose="02020800000000000000" pitchFamily="18" charset="-128"/>
              </a:rPr>
              <a:t>の仕組みを作りませんか？</a:t>
            </a:r>
            <a:endParaRPr lang="en-US" altLang="ja-JP" sz="2000" dirty="0">
              <a:solidFill>
                <a:srgbClr val="FF6699"/>
              </a:solidFill>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2843435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2128" y="288758"/>
            <a:ext cx="6574055" cy="5203992"/>
          </a:xfrm>
          <a:prstGeom prst="rect">
            <a:avLst/>
          </a:prstGeom>
          <a:solidFill>
            <a:srgbClr val="FEF8F4"/>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89916" y="2329372"/>
            <a:ext cx="1414804" cy="404854"/>
          </a:xfrm>
          <a:prstGeom prst="rect">
            <a:avLst/>
          </a:prstGeom>
          <a:noFill/>
        </p:spPr>
        <p:txBody>
          <a:bodyPr wrap="square" rtlCol="0">
            <a:spAutoFit/>
          </a:bodyPr>
          <a:lstStyle/>
          <a:p>
            <a:pPr algn="ctr"/>
            <a:r>
              <a:rPr lang="ja-JP" altLang="en-US" sz="731" dirty="0">
                <a:latin typeface="HGP創英ﾌﾟﾚｾﾞﾝｽEB" panose="02020800000000000000" pitchFamily="18" charset="-128"/>
                <a:ea typeface="HGP創英ﾌﾟﾚｾﾞﾝｽEB" panose="02020800000000000000" pitchFamily="18" charset="-128"/>
              </a:rPr>
              <a:t>自分</a:t>
            </a:r>
            <a:r>
              <a:rPr lang="ja-JP" altLang="en-US" sz="731" dirty="0">
                <a:solidFill>
                  <a:srgbClr val="FF6699"/>
                </a:solidFill>
                <a:latin typeface="HGP創英ﾌﾟﾚｾﾞﾝｽEB" panose="02020800000000000000" pitchFamily="18" charset="-128"/>
                <a:ea typeface="HGP創英ﾌﾟﾚｾﾞﾝｽEB" panose="02020800000000000000" pitchFamily="18" charset="-128"/>
              </a:rPr>
              <a:t>ブランド構築</a:t>
            </a:r>
            <a:r>
              <a:rPr lang="ja-JP" altLang="en-US" sz="731" dirty="0">
                <a:latin typeface="HGP創英ﾌﾟﾚｾﾞﾝｽEB" panose="02020800000000000000" pitchFamily="18" charset="-128"/>
                <a:ea typeface="HGP創英ﾌﾟﾚｾﾞﾝｽEB" panose="02020800000000000000" pitchFamily="18" charset="-128"/>
              </a:rPr>
              <a:t>コンサルタント</a:t>
            </a:r>
            <a:endParaRPr lang="en-US" altLang="ja-JP" sz="731" dirty="0">
              <a:latin typeface="HGP創英ﾌﾟﾚｾﾞﾝｽEB" panose="02020800000000000000" pitchFamily="18" charset="-128"/>
              <a:ea typeface="HGP創英ﾌﾟﾚｾﾞﾝｽEB" panose="02020800000000000000" pitchFamily="18" charset="-128"/>
            </a:endParaRPr>
          </a:p>
          <a:p>
            <a:pPr algn="ctr"/>
            <a:r>
              <a:rPr lang="ja-JP" altLang="en-US" sz="894" dirty="0">
                <a:latin typeface="HGP創英ﾌﾟﾚｾﾞﾝｽEB" panose="02020800000000000000" pitchFamily="18" charset="-128"/>
                <a:ea typeface="HGP創英ﾌﾟﾚｾﾞﾝｽEB" panose="02020800000000000000" pitchFamily="18" charset="-128"/>
              </a:rPr>
              <a:t>代表　</a:t>
            </a:r>
            <a:r>
              <a:rPr lang="ja-JP" altLang="en-US" sz="1300" dirty="0">
                <a:latin typeface="HGP創英ﾌﾟﾚｾﾞﾝｽEB" panose="02020800000000000000" pitchFamily="18" charset="-128"/>
                <a:ea typeface="HGP創英ﾌﾟﾚｾﾞﾝｽEB" panose="02020800000000000000" pitchFamily="18" charset="-128"/>
              </a:rPr>
              <a:t>住福　</a:t>
            </a:r>
            <a:r>
              <a:rPr lang="ja-JP" altLang="en-US" sz="1300" dirty="0" smtClean="0">
                <a:latin typeface="HGP創英ﾌﾟﾚｾﾞﾝｽEB" panose="02020800000000000000" pitchFamily="18" charset="-128"/>
                <a:ea typeface="HGP創英ﾌﾟﾚｾﾞﾝｽEB" panose="02020800000000000000" pitchFamily="18" charset="-128"/>
              </a:rPr>
              <a:t>純</a:t>
            </a:r>
            <a:endParaRPr lang="en-US" altLang="ja-JP" sz="1300" dirty="0">
              <a:latin typeface="HGP創英ﾌﾟﾚｾﾞﾝｽEB" panose="02020800000000000000" pitchFamily="18" charset="-128"/>
              <a:ea typeface="HGP創英ﾌﾟﾚｾﾞﾝｽEB" panose="02020800000000000000" pitchFamily="18"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259" y="499443"/>
            <a:ext cx="1379723" cy="1797779"/>
          </a:xfrm>
          <a:prstGeom prst="rect">
            <a:avLst/>
          </a:prstGeom>
        </p:spPr>
      </p:pic>
      <p:sp>
        <p:nvSpPr>
          <p:cNvPr id="3" name="正方形/長方形 2"/>
          <p:cNvSpPr/>
          <p:nvPr/>
        </p:nvSpPr>
        <p:spPr>
          <a:xfrm>
            <a:off x="1791501" y="448188"/>
            <a:ext cx="4965434" cy="707886"/>
          </a:xfrm>
          <a:prstGeom prst="rect">
            <a:avLst/>
          </a:prstGeom>
        </p:spPr>
        <p:txBody>
          <a:bodyPr wrap="square">
            <a:spAutoFit/>
          </a:bodyPr>
          <a:lstStyle/>
          <a:p>
            <a:r>
              <a:rPr lang="ja-JP" altLang="en-US" sz="2000" dirty="0">
                <a:solidFill>
                  <a:srgbClr val="FF0000"/>
                </a:solidFill>
                <a:latin typeface="HGP創英ﾌﾟﾚｾﾞﾝｽEB" panose="02020800000000000000" pitchFamily="18" charset="-128"/>
                <a:ea typeface="HGP創英ﾌﾟﾚｾﾞﾝｽEB" panose="02020800000000000000" pitchFamily="18" charset="-128"/>
              </a:rPr>
              <a:t>良いコンサルタントと出会えると、</a:t>
            </a:r>
            <a:br>
              <a:rPr lang="ja-JP" altLang="en-US" sz="2000" dirty="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2000" dirty="0">
                <a:solidFill>
                  <a:srgbClr val="FF0000"/>
                </a:solidFill>
                <a:latin typeface="HGP創英ﾌﾟﾚｾﾞﾝｽEB" panose="02020800000000000000" pitchFamily="18" charset="-128"/>
                <a:ea typeface="HGP創英ﾌﾟﾚｾﾞﾝｽEB" panose="02020800000000000000" pitchFamily="18" charset="-128"/>
              </a:rPr>
              <a:t>ビジネスは想像以上のスピードで動きだします。</a:t>
            </a:r>
            <a:endParaRPr lang="ja-JP" altLang="en-US" sz="2000" dirty="0">
              <a:latin typeface="HGP創英ﾌﾟﾚｾﾞﾝｽEB" panose="02020800000000000000" pitchFamily="18" charset="-128"/>
              <a:ea typeface="HGP創英ﾌﾟﾚｾﾞﾝｽEB" panose="02020800000000000000" pitchFamily="18" charset="-128"/>
            </a:endParaRPr>
          </a:p>
        </p:txBody>
      </p:sp>
      <p:sp>
        <p:nvSpPr>
          <p:cNvPr id="8" name="正方形/長方形 7"/>
          <p:cNvSpPr/>
          <p:nvPr/>
        </p:nvSpPr>
        <p:spPr>
          <a:xfrm>
            <a:off x="1809147" y="1270346"/>
            <a:ext cx="4919279" cy="1661993"/>
          </a:xfrm>
          <a:prstGeom prst="rect">
            <a:avLst/>
          </a:prstGeom>
        </p:spPr>
        <p:txBody>
          <a:bodyPr wrap="square">
            <a:spAutoFit/>
          </a:bodyPr>
          <a:lstStyle/>
          <a:p>
            <a:r>
              <a:rPr lang="ja-JP" altLang="en-US" sz="1100" dirty="0" smtClean="0">
                <a:latin typeface="HGP創英ﾌﾟﾚｾﾞﾝｽEB" panose="02020800000000000000" pitchFamily="18" charset="-128"/>
                <a:ea typeface="HGP創英ﾌﾟﾚｾﾞﾝｽEB" panose="02020800000000000000" pitchFamily="18" charset="-128"/>
              </a:rPr>
              <a:t>現在、</a:t>
            </a:r>
            <a:r>
              <a:rPr lang="ja-JP" altLang="en-US" sz="1100" dirty="0">
                <a:latin typeface="HGP創英ﾌﾟﾚｾﾞﾝｽEB" panose="02020800000000000000" pitchFamily="18" charset="-128"/>
                <a:ea typeface="HGP創英ﾌﾟﾚｾﾞﾝｽEB" panose="02020800000000000000" pitchFamily="18" charset="-128"/>
              </a:rPr>
              <a:t>ビジネス</a:t>
            </a:r>
            <a:r>
              <a:rPr lang="ja-JP" altLang="en-US" sz="1100" dirty="0" smtClean="0">
                <a:latin typeface="HGP創英ﾌﾟﾚｾﾞﾝｽEB" panose="02020800000000000000" pitchFamily="18" charset="-128"/>
                <a:ea typeface="HGP創英ﾌﾟﾚｾﾞﾝｽEB" panose="02020800000000000000" pitchFamily="18" charset="-128"/>
              </a:rPr>
              <a:t>コンサルタントというのは星の数ほどいらっしゃいます。</a:t>
            </a:r>
            <a:endParaRPr lang="en-US" altLang="ja-JP" sz="1100" dirty="0" smtClean="0">
              <a:latin typeface="HGP創英ﾌﾟﾚｾﾞﾝｽEB" panose="02020800000000000000" pitchFamily="18" charset="-128"/>
              <a:ea typeface="HGP創英ﾌﾟﾚｾﾞﾝｽEB" panose="02020800000000000000" pitchFamily="18" charset="-128"/>
            </a:endParaRPr>
          </a:p>
          <a:p>
            <a:r>
              <a:rPr lang="ja-JP" altLang="en-US" sz="1100" dirty="0" smtClean="0">
                <a:latin typeface="HGP創英ﾌﾟﾚｾﾞﾝｽEB" panose="02020800000000000000" pitchFamily="18" charset="-128"/>
                <a:ea typeface="HGP創英ﾌﾟﾚｾﾞﾝｽEB" panose="02020800000000000000" pitchFamily="18" charset="-128"/>
              </a:rPr>
              <a:t>良いコンサルから悪いコンサルまでピンキリです。</a:t>
            </a:r>
            <a:endParaRPr lang="en-US" altLang="ja-JP" sz="1100" dirty="0" smtClean="0">
              <a:latin typeface="HGP創英ﾌﾟﾚｾﾞﾝｽEB" panose="02020800000000000000" pitchFamily="18" charset="-128"/>
              <a:ea typeface="HGP創英ﾌﾟﾚｾﾞﾝｽEB" panose="02020800000000000000" pitchFamily="18" charset="-128"/>
            </a:endParaRPr>
          </a:p>
          <a:p>
            <a:endParaRPr lang="en-US" altLang="ja-JP" sz="1100" dirty="0" smtClean="0">
              <a:latin typeface="HGP創英ﾌﾟﾚｾﾞﾝｽEB" panose="02020800000000000000" pitchFamily="18" charset="-128"/>
              <a:ea typeface="HGP創英ﾌﾟﾚｾﾞﾝｽEB" panose="02020800000000000000" pitchFamily="18" charset="-128"/>
            </a:endParaRPr>
          </a:p>
          <a:p>
            <a:r>
              <a:rPr lang="ja-JP" altLang="en-US" sz="1100" dirty="0" smtClean="0">
                <a:latin typeface="HGP創英ﾌﾟﾚｾﾞﾝｽEB" panose="02020800000000000000" pitchFamily="18" charset="-128"/>
                <a:ea typeface="HGP創英ﾌﾟﾚｾﾞﾝｽEB" panose="02020800000000000000" pitchFamily="18" charset="-128"/>
              </a:rPr>
              <a:t>そんな</a:t>
            </a:r>
            <a:r>
              <a:rPr lang="ja-JP" altLang="en-US" sz="1100" dirty="0">
                <a:latin typeface="HGP創英ﾌﾟﾚｾﾞﾝｽEB" panose="02020800000000000000" pitchFamily="18" charset="-128"/>
                <a:ea typeface="HGP創英ﾌﾟﾚｾﾞﾝｽEB" panose="02020800000000000000" pitchFamily="18" charset="-128"/>
              </a:rPr>
              <a:t>中</a:t>
            </a:r>
            <a:r>
              <a:rPr lang="ja-JP" altLang="en-US" sz="1100" dirty="0" smtClean="0">
                <a:latin typeface="HGP創英ﾌﾟﾚｾﾞﾝｽEB" panose="02020800000000000000" pitchFamily="18" charset="-128"/>
                <a:ea typeface="HGP創英ﾌﾟﾚｾﾞﾝｽEB" panose="02020800000000000000" pitchFamily="18" charset="-128"/>
              </a:rPr>
              <a:t>で自分に合い、ホントに力を引き出してくれるコンサルタントとの出会いは</a:t>
            </a:r>
            <a:endParaRPr lang="en-US" altLang="ja-JP" sz="1100" dirty="0" smtClean="0">
              <a:latin typeface="HGP創英ﾌﾟﾚｾﾞﾝｽEB" panose="02020800000000000000" pitchFamily="18" charset="-128"/>
              <a:ea typeface="HGP創英ﾌﾟﾚｾﾞﾝｽEB" panose="02020800000000000000" pitchFamily="18" charset="-128"/>
            </a:endParaRPr>
          </a:p>
          <a:p>
            <a:r>
              <a:rPr lang="ja-JP" altLang="en-US" sz="1100" dirty="0" smtClean="0">
                <a:latin typeface="HGP創英ﾌﾟﾚｾﾞﾝｽEB" panose="02020800000000000000" pitchFamily="18" charset="-128"/>
                <a:ea typeface="HGP創英ﾌﾟﾚｾﾞﾝｽEB" panose="02020800000000000000" pitchFamily="18" charset="-128"/>
              </a:rPr>
              <a:t>間違いなくあなたの人生を大きく変えるものとなります。</a:t>
            </a:r>
            <a:endParaRPr lang="en-US" altLang="ja-JP" sz="1100" dirty="0" smtClean="0">
              <a:latin typeface="HGP創英ﾌﾟﾚｾﾞﾝｽEB" panose="02020800000000000000" pitchFamily="18" charset="-128"/>
              <a:ea typeface="HGP創英ﾌﾟﾚｾﾞﾝｽEB" panose="02020800000000000000" pitchFamily="18" charset="-128"/>
            </a:endParaRPr>
          </a:p>
          <a:p>
            <a:endParaRPr lang="en-US" altLang="ja-JP" sz="1100" dirty="0" smtClean="0">
              <a:latin typeface="HGP創英ﾌﾟﾚｾﾞﾝｽEB" panose="02020800000000000000" pitchFamily="18" charset="-128"/>
              <a:ea typeface="HGP創英ﾌﾟﾚｾﾞﾝｽEB" panose="02020800000000000000" pitchFamily="18" charset="-128"/>
            </a:endParaRPr>
          </a:p>
          <a:p>
            <a:r>
              <a:rPr lang="ja-JP" altLang="en-US" sz="1400" dirty="0" smtClean="0">
                <a:solidFill>
                  <a:srgbClr val="FF0000"/>
                </a:solidFill>
                <a:latin typeface="HGP創英ﾌﾟﾚｾﾞﾝｽEB" panose="02020800000000000000" pitchFamily="18" charset="-128"/>
                <a:ea typeface="HGP創英ﾌﾟﾚｾﾞﾝｽEB" panose="02020800000000000000" pitchFamily="18" charset="-128"/>
              </a:rPr>
              <a:t>どうかコンサル選びで失敗しないで下さい。</a:t>
            </a:r>
            <a:endParaRPr lang="en-US" altLang="ja-JP" sz="1400" dirty="0" smtClean="0">
              <a:solidFill>
                <a:srgbClr val="FF0000"/>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latin typeface="HGP創英ﾌﾟﾚｾﾞﾝｽEB" panose="02020800000000000000" pitchFamily="18" charset="-128"/>
                <a:ea typeface="HGP創英ﾌﾟﾚｾﾞﾝｽEB" panose="02020800000000000000" pitchFamily="18" charset="-128"/>
              </a:rPr>
              <a:t>私も昔、大金をはたいて全く成果の出ないコンサルに依頼してしまった経験があります。</a:t>
            </a:r>
            <a:endParaRPr lang="en-US" altLang="ja-JP" sz="1100" dirty="0" smtClean="0">
              <a:latin typeface="HGP創英ﾌﾟﾚｾﾞﾝｽEB" panose="02020800000000000000" pitchFamily="18" charset="-128"/>
              <a:ea typeface="HGP創英ﾌﾟﾚｾﾞﾝｽEB" panose="02020800000000000000" pitchFamily="18" charset="-128"/>
            </a:endParaRPr>
          </a:p>
          <a:p>
            <a:endParaRPr lang="en-US" altLang="ja-JP" sz="1100" dirty="0" smtClean="0">
              <a:latin typeface="HGP創英ﾌﾟﾚｾﾞﾝｽEB" panose="02020800000000000000" pitchFamily="18" charset="-128"/>
              <a:ea typeface="HGP創英ﾌﾟﾚｾﾞﾝｽEB" panose="02020800000000000000" pitchFamily="18" charset="-128"/>
            </a:endParaRPr>
          </a:p>
        </p:txBody>
      </p:sp>
      <p:sp>
        <p:nvSpPr>
          <p:cNvPr id="11" name="正方形/長方形 10"/>
          <p:cNvSpPr/>
          <p:nvPr/>
        </p:nvSpPr>
        <p:spPr>
          <a:xfrm>
            <a:off x="259881" y="2817061"/>
            <a:ext cx="6468176" cy="2708434"/>
          </a:xfrm>
          <a:prstGeom prst="rect">
            <a:avLst/>
          </a:prstGeom>
        </p:spPr>
        <p:txBody>
          <a:bodyPr wrap="square">
            <a:spAutoFit/>
          </a:bodyPr>
          <a:lstStyle/>
          <a:p>
            <a:r>
              <a:rPr lang="ja-JP" altLang="en-US" sz="1100" dirty="0">
                <a:latin typeface="HGP創英ﾌﾟﾚｾﾞﾝｽEB" panose="02020800000000000000" pitchFamily="18" charset="-128"/>
                <a:ea typeface="HGP創英ﾌﾟﾚｾﾞﾝｽEB" panose="02020800000000000000" pitchFamily="18" charset="-128"/>
              </a:rPr>
              <a:t>そんな苦い思いをする方を増やしたくないという思いで真剣にコンサル業を営んでおります</a:t>
            </a:r>
            <a:r>
              <a:rPr lang="ja-JP" altLang="en-US" sz="1100" dirty="0" smtClean="0">
                <a:latin typeface="HGP創英ﾌﾟﾚｾﾞﾝｽEB" panose="02020800000000000000" pitchFamily="18" charset="-128"/>
                <a:ea typeface="HGP創英ﾌﾟﾚｾﾞﾝｽEB" panose="02020800000000000000" pitchFamily="18" charset="-128"/>
              </a:rPr>
              <a:t>。</a:t>
            </a:r>
            <a:endParaRPr lang="en-US" altLang="ja-JP" sz="1100" dirty="0" smtClean="0">
              <a:latin typeface="HGP創英ﾌﾟﾚｾﾞﾝｽEB" panose="02020800000000000000" pitchFamily="18" charset="-128"/>
              <a:ea typeface="HGP創英ﾌﾟﾚｾﾞﾝｽEB" panose="02020800000000000000" pitchFamily="18" charset="-128"/>
            </a:endParaRPr>
          </a:p>
          <a:p>
            <a:endParaRPr lang="en-US" altLang="ja-JP" sz="1100" dirty="0">
              <a:latin typeface="HGP創英ﾌﾟﾚｾﾞﾝｽEB" panose="02020800000000000000" pitchFamily="18" charset="-128"/>
              <a:ea typeface="HGP創英ﾌﾟﾚｾﾞﾝｽEB" panose="02020800000000000000" pitchFamily="18" charset="-128"/>
            </a:endParaRPr>
          </a:p>
          <a:p>
            <a:r>
              <a:rPr lang="ja-JP" altLang="en-US" sz="1100" dirty="0" smtClean="0">
                <a:latin typeface="HGP創英ﾌﾟﾚｾﾞﾝｽEB" panose="02020800000000000000" pitchFamily="18" charset="-128"/>
                <a:ea typeface="HGP創英ﾌﾟﾚｾﾞﾝｽEB" panose="02020800000000000000" pitchFamily="18" charset="-128"/>
              </a:rPr>
              <a:t>私の使命は「</a:t>
            </a:r>
            <a:r>
              <a:rPr lang="ja-JP" altLang="en-US" sz="1100" dirty="0">
                <a:latin typeface="HGP創英ﾌﾟﾚｾﾞﾝｽEB" panose="02020800000000000000" pitchFamily="18" charset="-128"/>
                <a:ea typeface="HGP創英ﾌﾟﾚｾﾞﾝｽEB" panose="02020800000000000000" pitchFamily="18" charset="-128"/>
              </a:rPr>
              <a:t>クライアントの皆さんが、自分が大事な人をちゃんと大事にできるビジネスの仕組みを作る。（お金と時間の両立を実現させる）</a:t>
            </a:r>
            <a:r>
              <a:rPr lang="ja-JP" altLang="en-US" sz="1100" dirty="0" smtClean="0">
                <a:latin typeface="HGP創英ﾌﾟﾚｾﾞﾝｽEB" panose="02020800000000000000" pitchFamily="18" charset="-128"/>
                <a:ea typeface="HGP創英ﾌﾟﾚｾﾞﾝｽEB" panose="02020800000000000000" pitchFamily="18" charset="-128"/>
              </a:rPr>
              <a:t>」というところです。</a:t>
            </a:r>
            <a:endParaRPr lang="en-US" altLang="ja-JP" sz="1100" dirty="0" smtClean="0">
              <a:latin typeface="HGP創英ﾌﾟﾚｾﾞﾝｽEB" panose="02020800000000000000" pitchFamily="18" charset="-128"/>
              <a:ea typeface="HGP創英ﾌﾟﾚｾﾞﾝｽEB" panose="02020800000000000000" pitchFamily="18" charset="-128"/>
            </a:endParaRPr>
          </a:p>
          <a:p>
            <a:endParaRPr lang="en-US" altLang="ja-JP" sz="1100" dirty="0" smtClean="0">
              <a:latin typeface="HGP創英ﾌﾟﾚｾﾞﾝｽEB" panose="02020800000000000000" pitchFamily="18" charset="-128"/>
              <a:ea typeface="HGP創英ﾌﾟﾚｾﾞﾝｽEB" panose="02020800000000000000" pitchFamily="18" charset="-128"/>
            </a:endParaRPr>
          </a:p>
          <a:p>
            <a:r>
              <a:rPr lang="ja-JP" altLang="en-US" sz="1100" dirty="0">
                <a:latin typeface="HGP創英ﾌﾟﾚｾﾞﾝｽEB" panose="02020800000000000000" pitchFamily="18" charset="-128"/>
                <a:ea typeface="HGP創英ﾌﾟﾚｾﾞﾝｽEB" panose="02020800000000000000" pitchFamily="18" charset="-128"/>
              </a:rPr>
              <a:t>自分</a:t>
            </a:r>
            <a:r>
              <a:rPr lang="ja-JP" altLang="en-US" sz="1100" dirty="0" smtClean="0">
                <a:latin typeface="HGP創英ﾌﾟﾚｾﾞﾝｽEB" panose="02020800000000000000" pitchFamily="18" charset="-128"/>
                <a:ea typeface="HGP創英ﾌﾟﾚｾﾞﾝｽEB" panose="02020800000000000000" pitchFamily="18" charset="-128"/>
              </a:rPr>
              <a:t>が忙しくなることで誰かが犠牲になるような働き方はやめましょう。月収１００万円の影で大事な人が悲しんでいたり、寂しい思いをさせてはいけません。それは成功でも幸せでもありません。</a:t>
            </a:r>
            <a:endParaRPr lang="en-US" altLang="ja-JP" sz="1100" dirty="0">
              <a:latin typeface="HGP創英ﾌﾟﾚｾﾞﾝｽEB" panose="02020800000000000000" pitchFamily="18" charset="-128"/>
              <a:ea typeface="HGP創英ﾌﾟﾚｾﾞﾝｽEB" panose="02020800000000000000" pitchFamily="18" charset="-128"/>
            </a:endParaRPr>
          </a:p>
          <a:p>
            <a:endParaRPr lang="en-US" altLang="ja-JP" sz="1100" dirty="0" smtClean="0">
              <a:latin typeface="HGP創英ﾌﾟﾚｾﾞﾝｽEB" panose="02020800000000000000" pitchFamily="18" charset="-128"/>
              <a:ea typeface="HGP創英ﾌﾟﾚｾﾞﾝｽEB" panose="02020800000000000000" pitchFamily="18" charset="-128"/>
            </a:endParaRPr>
          </a:p>
          <a:p>
            <a:r>
              <a:rPr lang="ja-JP" altLang="en-US" sz="2000" dirty="0" smtClean="0">
                <a:solidFill>
                  <a:srgbClr val="FF0000"/>
                </a:solidFill>
                <a:latin typeface="HGP創英ﾌﾟﾚｾﾞﾝｽEB" panose="02020800000000000000" pitchFamily="18" charset="-128"/>
                <a:ea typeface="HGP創英ﾌﾟﾚｾﾞﾝｽEB" panose="02020800000000000000" pitchFamily="18" charset="-128"/>
              </a:rPr>
              <a:t>あなただけの成功、幸せの形を見つけて、それを具現化し、</a:t>
            </a:r>
            <a:endParaRPr lang="en-US" altLang="ja-JP" sz="2000" dirty="0" smtClean="0">
              <a:solidFill>
                <a:srgbClr val="FF0000"/>
              </a:solidFill>
              <a:latin typeface="HGP創英ﾌﾟﾚｾﾞﾝｽEB" panose="02020800000000000000" pitchFamily="18" charset="-128"/>
              <a:ea typeface="HGP創英ﾌﾟﾚｾﾞﾝｽEB" panose="02020800000000000000" pitchFamily="18" charset="-128"/>
            </a:endParaRPr>
          </a:p>
          <a:p>
            <a:r>
              <a:rPr lang="ja-JP" altLang="en-US" sz="2000" dirty="0" smtClean="0">
                <a:solidFill>
                  <a:srgbClr val="FF0000"/>
                </a:solidFill>
                <a:latin typeface="HGP創英ﾌﾟﾚｾﾞﾝｽEB" panose="02020800000000000000" pitchFamily="18" charset="-128"/>
                <a:ea typeface="HGP創英ﾌﾟﾚｾﾞﾝｽEB" panose="02020800000000000000" pitchFamily="18" charset="-128"/>
              </a:rPr>
              <a:t>お金</a:t>
            </a:r>
            <a:r>
              <a:rPr lang="ja-JP" altLang="en-US" sz="2000" dirty="0">
                <a:solidFill>
                  <a:srgbClr val="FF0000"/>
                </a:solidFill>
                <a:latin typeface="HGP創英ﾌﾟﾚｾﾞﾝｽEB" panose="02020800000000000000" pitchFamily="18" charset="-128"/>
                <a:ea typeface="HGP創英ﾌﾟﾚｾﾞﾝｽEB" panose="02020800000000000000" pitchFamily="18" charset="-128"/>
              </a:rPr>
              <a:t>と</a:t>
            </a:r>
            <a:r>
              <a:rPr lang="ja-JP" altLang="en-US" sz="2000" dirty="0" smtClean="0">
                <a:solidFill>
                  <a:srgbClr val="FF0000"/>
                </a:solidFill>
                <a:latin typeface="HGP創英ﾌﾟﾚｾﾞﾝｽEB" panose="02020800000000000000" pitchFamily="18" charset="-128"/>
                <a:ea typeface="HGP創英ﾌﾟﾚｾﾞﾝｽEB" panose="02020800000000000000" pitchFamily="18" charset="-128"/>
              </a:rPr>
              <a:t>時間を両立させる仕組みを一緒に作りましょう。</a:t>
            </a:r>
            <a:endParaRPr lang="en-US" altLang="ja-JP" sz="2000" dirty="0" smtClean="0">
              <a:solidFill>
                <a:srgbClr val="FF0000"/>
              </a:solidFill>
              <a:latin typeface="HGP創英ﾌﾟﾚｾﾞﾝｽEB" panose="02020800000000000000" pitchFamily="18" charset="-128"/>
              <a:ea typeface="HGP創英ﾌﾟﾚｾﾞﾝｽEB" panose="02020800000000000000" pitchFamily="18" charset="-128"/>
            </a:endParaRPr>
          </a:p>
          <a:p>
            <a:endParaRPr lang="en-US" altLang="ja-JP" b="1" dirty="0">
              <a:solidFill>
                <a:srgbClr val="FF0000"/>
              </a:solidFill>
              <a:latin typeface="HGP創英ﾌﾟﾚｾﾞﾝｽEB" panose="02020800000000000000" pitchFamily="18" charset="-128"/>
              <a:ea typeface="HGP創英ﾌﾟﾚｾﾞﾝｽEB" panose="02020800000000000000" pitchFamily="18" charset="-128"/>
            </a:endParaRPr>
          </a:p>
          <a:p>
            <a:pPr algn="r"/>
            <a:r>
              <a:rPr lang="ja-JP" altLang="en-US" dirty="0" smtClean="0">
                <a:latin typeface="HGP創英ﾌﾟﾚｾﾞﾝｽEB" panose="02020800000000000000" pitchFamily="18" charset="-128"/>
                <a:ea typeface="HGP創英ﾌﾟﾚｾﾞﾝｽEB" panose="02020800000000000000" pitchFamily="18" charset="-128"/>
              </a:rPr>
              <a:t>自分ブランド構築コンサルタント　</a:t>
            </a:r>
            <a:r>
              <a:rPr lang="ja-JP" altLang="en-US" sz="2400" dirty="0" smtClean="0">
                <a:latin typeface="HGP創英ﾌﾟﾚｾﾞﾝｽEB" panose="02020800000000000000" pitchFamily="18" charset="-128"/>
                <a:ea typeface="HGP創英ﾌﾟﾚｾﾞﾝｽEB" panose="02020800000000000000" pitchFamily="18" charset="-128"/>
              </a:rPr>
              <a:t>住福　純</a:t>
            </a:r>
            <a:endParaRPr lang="ja-JP" altLang="en-US" dirty="0">
              <a:latin typeface="HGP創英ﾌﾟﾚｾﾞﾝｽEB" panose="02020800000000000000" pitchFamily="18" charset="-128"/>
              <a:ea typeface="HGP創英ﾌﾟﾚｾﾞﾝｽEB" panose="02020800000000000000" pitchFamily="18" charset="-128"/>
            </a:endParaRPr>
          </a:p>
        </p:txBody>
      </p:sp>
      <p:pic>
        <p:nvPicPr>
          <p:cNvPr id="2050" name="Picture 2" descr="https://scontent.xx.fbcdn.net/v/t1.0-9/1009933_903416306422773_8825220635803637525_n.jpg?oh=55968edfcf7e5f995a3f508af00fda8c&amp;oe=57E4705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29372">
            <a:off x="962519" y="5924572"/>
            <a:ext cx="2586716" cy="194003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https://scontent.xx.fbcdn.net/v/t1.0-9/10653451_907297736034630_2335183512286297486_n.jpg?oh=6f22b9c6c325dc887dd10fc0bd89966a&amp;oe=579C1CD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22470">
            <a:off x="3662820" y="5939643"/>
            <a:ext cx="2731558" cy="204866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https://scontent.xx.fbcdn.net/v/t35.0-12/13148119_974130469351356_1904219764_o.jpg?oh=0995e14cb54d19eaffa8cb394f1bd311&amp;oe=572E837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14862">
            <a:off x="2706268" y="7870273"/>
            <a:ext cx="2366244" cy="177202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6" name="Picture 8" descr="https://scontent.xx.fbcdn.net/v/t35.0-12/13148408_974130459351357_1903978011_o.jpg?oh=6b9ba8b55f9852b5d0ae8e0b2d65f47a&amp;oe=572EE7E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14798">
            <a:off x="463579" y="7737055"/>
            <a:ext cx="2423995" cy="181799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8" name="Picture 10" descr="image"/>
          <p:cNvPicPr>
            <a:picLocks noChangeAspect="1" noChangeArrowheads="1"/>
          </p:cNvPicPr>
          <p:nvPr/>
        </p:nvPicPr>
        <p:blipFill rotWithShape="1">
          <a:blip r:embed="rId7">
            <a:extLst>
              <a:ext uri="{28A0092B-C50C-407E-A947-70E740481C1C}">
                <a14:useLocalDpi xmlns:a14="http://schemas.microsoft.com/office/drawing/2010/main" val="0"/>
              </a:ext>
            </a:extLst>
          </a:blip>
          <a:srcRect l="16593" r="7410"/>
          <a:stretch/>
        </p:blipFill>
        <p:spPr bwMode="auto">
          <a:xfrm rot="640285">
            <a:off x="4891997" y="8095225"/>
            <a:ext cx="1698664" cy="147148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正方形/長方形 16"/>
          <p:cNvSpPr/>
          <p:nvPr/>
        </p:nvSpPr>
        <p:spPr>
          <a:xfrm>
            <a:off x="1357253" y="7113590"/>
            <a:ext cx="4459875" cy="1323439"/>
          </a:xfrm>
          <a:prstGeom prst="rect">
            <a:avLst/>
          </a:prstGeom>
        </p:spPr>
        <p:txBody>
          <a:bodyPr wrap="none">
            <a:spAutoFit/>
          </a:bodyPr>
          <a:lstStyle/>
          <a:p>
            <a:pPr algn="ctr"/>
            <a:r>
              <a:rPr lang="ja-JP" altLang="en-US" sz="4000" dirty="0" smtClean="0">
                <a:solidFill>
                  <a:schemeClr val="bg1"/>
                </a:solidFill>
                <a:effectLst>
                  <a:glow rad="228600">
                    <a:srgbClr val="FF7C80"/>
                  </a:glow>
                </a:effectLst>
                <a:latin typeface="HGP創英ﾌﾟﾚｾﾞﾝｽEB" panose="02020800000000000000" pitchFamily="18" charset="-128"/>
                <a:ea typeface="HGP創英ﾌﾟﾚｾﾞﾝｽEB" panose="02020800000000000000" pitchFamily="18" charset="-128"/>
              </a:rPr>
              <a:t>あなたの大事な人は</a:t>
            </a:r>
            <a:endParaRPr lang="en-US" altLang="ja-JP" sz="4000" dirty="0" smtClean="0">
              <a:solidFill>
                <a:schemeClr val="bg1"/>
              </a:solidFill>
              <a:effectLst>
                <a:glow rad="228600">
                  <a:srgbClr val="FF7C80"/>
                </a:glow>
              </a:effectLst>
              <a:latin typeface="HGP創英ﾌﾟﾚｾﾞﾝｽEB" panose="02020800000000000000" pitchFamily="18" charset="-128"/>
              <a:ea typeface="HGP創英ﾌﾟﾚｾﾞﾝｽEB" panose="02020800000000000000" pitchFamily="18" charset="-128"/>
            </a:endParaRPr>
          </a:p>
          <a:p>
            <a:pPr algn="ctr"/>
            <a:r>
              <a:rPr lang="ja-JP" altLang="en-US" sz="4000" dirty="0" smtClean="0">
                <a:solidFill>
                  <a:schemeClr val="bg1"/>
                </a:solidFill>
                <a:effectLst>
                  <a:glow rad="228600">
                    <a:srgbClr val="FF7C80"/>
                  </a:glow>
                </a:effectLst>
                <a:latin typeface="HGP創英ﾌﾟﾚｾﾞﾝｽEB" panose="02020800000000000000" pitchFamily="18" charset="-128"/>
                <a:ea typeface="HGP創英ﾌﾟﾚｾﾞﾝｽEB" panose="02020800000000000000" pitchFamily="18" charset="-128"/>
              </a:rPr>
              <a:t>誰ですか？</a:t>
            </a:r>
            <a:endParaRPr lang="ja-JP" altLang="en-US" sz="4000" dirty="0">
              <a:solidFill>
                <a:schemeClr val="bg1"/>
              </a:solidFill>
              <a:effectLst>
                <a:glow rad="228600">
                  <a:srgbClr val="FF7C80"/>
                </a:glow>
              </a:effectLst>
            </a:endParaRPr>
          </a:p>
        </p:txBody>
      </p:sp>
    </p:spTree>
    <p:extLst>
      <p:ext uri="{BB962C8B-B14F-4D97-AF65-F5344CB8AC3E}">
        <p14:creationId xmlns:p14="http://schemas.microsoft.com/office/powerpoint/2010/main" val="1820282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4878" y="356547"/>
            <a:ext cx="6167026" cy="584775"/>
          </a:xfrm>
          <a:prstGeom prst="rect">
            <a:avLst/>
          </a:prstGeom>
        </p:spPr>
        <p:txBody>
          <a:bodyPr wrap="square">
            <a:spAutoFit/>
          </a:bodyPr>
          <a:lstStyle/>
          <a:p>
            <a:pPr algn="ctr"/>
            <a:r>
              <a:rPr lang="ja-JP" altLang="en-US" sz="3200" dirty="0" smtClean="0">
                <a:solidFill>
                  <a:srgbClr val="FF6699"/>
                </a:solidFill>
                <a:latin typeface="HGP創英ﾌﾟﾚｾﾞﾝｽEB" panose="02020800000000000000" pitchFamily="18" charset="-128"/>
                <a:ea typeface="HGP創英ﾌﾟﾚｾﾞﾝｽEB" panose="02020800000000000000" pitchFamily="18" charset="-128"/>
              </a:rPr>
              <a:t>お客様の声</a:t>
            </a:r>
            <a:endParaRPr lang="ja-JP" altLang="en-US" sz="7200" dirty="0">
              <a:solidFill>
                <a:srgbClr val="FF0066"/>
              </a:solidFill>
              <a:latin typeface="HGP創英ﾌﾟﾚｾﾞﾝｽEB" panose="02020800000000000000" pitchFamily="18" charset="-128"/>
              <a:ea typeface="HGP創英ﾌﾟﾚｾﾞﾝｽEB" panose="02020800000000000000" pitchFamily="18" charset="-128"/>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017" y="197542"/>
            <a:ext cx="1278640" cy="12055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5449005" y="199414"/>
            <a:ext cx="1278640" cy="12055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p:cNvSpPr>
            <a:spLocks noChangeArrowheads="1"/>
          </p:cNvSpPr>
          <p:nvPr/>
        </p:nvSpPr>
        <p:spPr bwMode="auto">
          <a:xfrm>
            <a:off x="2226378" y="1212724"/>
            <a:ext cx="4281941"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ja-JP" sz="1000" dirty="0" smtClean="0">
                <a:latin typeface="HGP創英ﾌﾟﾚｾﾞﾝｽEB" panose="02020800000000000000" pitchFamily="18" charset="-128"/>
                <a:ea typeface="HGP創英ﾌﾟﾚｾﾞﾝｽEB" panose="02020800000000000000" pitchFamily="18" charset="-128"/>
              </a:rPr>
              <a:t>住</a:t>
            </a:r>
            <a:r>
              <a:rPr lang="ja-JP" altLang="ja-JP" sz="1000" dirty="0">
                <a:latin typeface="HGP創英ﾌﾟﾚｾﾞﾝｽEB" panose="02020800000000000000" pitchFamily="18" charset="-128"/>
                <a:ea typeface="HGP創英ﾌﾟﾚｾﾞﾝｽEB" panose="02020800000000000000" pitchFamily="18" charset="-128"/>
              </a:rPr>
              <a:t>福先生のコンサルティングを受けた</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バカ売れ占い師プロデューサー野田侑李（のだゆり）と申します。</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 </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肩書きで皆さま「！！！」となりましたか？</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これが彼のコンサルを受けた恩恵のひとつです。「自分ブランド」です。</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 </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solidFill>
                  <a:srgbClr val="FF0000"/>
                </a:solidFill>
                <a:latin typeface="HGP創英ﾌﾟﾚｾﾞﾝｽEB" panose="02020800000000000000" pitchFamily="18" charset="-128"/>
                <a:ea typeface="HGP創英ﾌﾟﾚｾﾞﾝｽEB" panose="02020800000000000000" pitchFamily="18" charset="-128"/>
              </a:rPr>
              <a:t>コンサルを受けて高額メニューをすぐに作り出し、売り売り出してすぐの１か月で</a:t>
            </a:r>
            <a:r>
              <a:rPr lang="ja-JP" altLang="ja-JP" sz="1000" dirty="0" smtClean="0">
                <a:solidFill>
                  <a:srgbClr val="FF0000"/>
                </a:solidFill>
                <a:latin typeface="HGP創英ﾌﾟﾚｾﾞﾝｽEB" panose="02020800000000000000" pitchFamily="18" charset="-128"/>
                <a:ea typeface="HGP創英ﾌﾟﾚｾﾞﾝｽEB" panose="02020800000000000000" pitchFamily="18" charset="-128"/>
              </a:rPr>
              <a:t>、</a:t>
            </a:r>
            <a:endParaRPr lang="en-US" altLang="ja-JP" sz="1000" dirty="0" smtClean="0">
              <a:solidFill>
                <a:srgbClr val="FF0000"/>
              </a:solidFill>
              <a:latin typeface="HGP創英ﾌﾟﾚｾﾞﾝｽEB" panose="02020800000000000000" pitchFamily="18" charset="-128"/>
              <a:ea typeface="HGP創英ﾌﾟﾚｾﾞﾝｽEB" panose="020208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ja-JP" sz="1000" dirty="0" smtClean="0">
                <a:solidFill>
                  <a:srgbClr val="FF0000"/>
                </a:solidFill>
                <a:latin typeface="HGP創英ﾌﾟﾚｾﾞﾝｽEB" panose="02020800000000000000" pitchFamily="18" charset="-128"/>
                <a:ea typeface="HGP創英ﾌﾟﾚｾﾞﾝｽEB" panose="02020800000000000000" pitchFamily="18" charset="-128"/>
              </a:rPr>
              <a:t>５０万円</a:t>
            </a:r>
            <a:r>
              <a:rPr lang="ja-JP" altLang="ja-JP" sz="1000" dirty="0">
                <a:solidFill>
                  <a:srgbClr val="FF0000"/>
                </a:solidFill>
                <a:latin typeface="HGP創英ﾌﾟﾚｾﾞﾝｽEB" panose="02020800000000000000" pitchFamily="18" charset="-128"/>
                <a:ea typeface="HGP創英ﾌﾟﾚｾﾞﾝｽEB" panose="02020800000000000000" pitchFamily="18" charset="-128"/>
              </a:rPr>
              <a:t>の契約を２件販売することができました</a:t>
            </a:r>
            <a:r>
              <a:rPr lang="ja-JP" altLang="ja-JP" sz="100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ja-JP" sz="1000" dirty="0">
                <a:solidFill>
                  <a:srgbClr val="FF0000"/>
                </a:solidFill>
                <a:latin typeface="HGP創英ﾌﾟﾚｾﾞﾝｽEB" panose="02020800000000000000" pitchFamily="18" charset="-128"/>
                <a:ea typeface="HGP創英ﾌﾟﾚｾﾞﾝｽEB" panose="02020800000000000000" pitchFamily="18" charset="-128"/>
              </a:rPr>
              <a:t> </a:t>
            </a:r>
            <a:r>
              <a:rPr lang="ja-JP" altLang="ja-JP" sz="1000" dirty="0" smtClean="0">
                <a:solidFill>
                  <a:srgbClr val="FF0000"/>
                </a:solidFill>
                <a:latin typeface="HGP創英ﾌﾟﾚｾﾞﾝｽEB" panose="02020800000000000000" pitchFamily="18" charset="-128"/>
                <a:ea typeface="HGP創英ﾌﾟﾚｾﾞﾝｽEB" panose="02020800000000000000" pitchFamily="18" charset="-128"/>
              </a:rPr>
              <a:t>普段</a:t>
            </a:r>
            <a:r>
              <a:rPr lang="ja-JP" altLang="ja-JP" sz="1000" dirty="0">
                <a:solidFill>
                  <a:srgbClr val="FF0000"/>
                </a:solidFill>
                <a:latin typeface="HGP創英ﾌﾟﾚｾﾞﾝｽEB" panose="02020800000000000000" pitchFamily="18" charset="-128"/>
                <a:ea typeface="HGP創英ﾌﾟﾚｾﾞﾝｽEB" panose="02020800000000000000" pitchFamily="18" charset="-128"/>
              </a:rPr>
              <a:t>の占い（鑑定）とは別で</a:t>
            </a:r>
            <a:r>
              <a:rPr lang="ja-JP" altLang="ja-JP" sz="1000" dirty="0" smtClean="0">
                <a:solidFill>
                  <a:srgbClr val="FF0000"/>
                </a:solidFill>
                <a:latin typeface="HGP創英ﾌﾟﾚｾﾞﾝｽEB" panose="02020800000000000000" pitchFamily="18" charset="-128"/>
                <a:ea typeface="HGP創英ﾌﾟﾚｾﾞﾝｽEB" panose="02020800000000000000" pitchFamily="18" charset="-128"/>
              </a:rPr>
              <a:t>、</a:t>
            </a:r>
            <a:endParaRPr lang="en-US" altLang="ja-JP" sz="1000" dirty="0" smtClean="0">
              <a:solidFill>
                <a:srgbClr val="FF0000"/>
              </a:solidFill>
              <a:latin typeface="HGP創英ﾌﾟﾚｾﾞﾝｽEB" panose="02020800000000000000" pitchFamily="18" charset="-128"/>
              <a:ea typeface="HGP創英ﾌﾟﾚｾﾞﾝｽEB" panose="020208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ja-JP" sz="1000" dirty="0" smtClean="0">
                <a:solidFill>
                  <a:srgbClr val="FF0000"/>
                </a:solidFill>
                <a:latin typeface="HGP創英ﾌﾟﾚｾﾞﾝｽEB" panose="02020800000000000000" pitchFamily="18" charset="-128"/>
                <a:ea typeface="HGP創英ﾌﾟﾚｾﾞﾝｽEB" panose="02020800000000000000" pitchFamily="18" charset="-128"/>
              </a:rPr>
              <a:t>７桁</a:t>
            </a:r>
            <a:r>
              <a:rPr lang="ja-JP" altLang="ja-JP" sz="1000" dirty="0">
                <a:solidFill>
                  <a:srgbClr val="FF0000"/>
                </a:solidFill>
                <a:latin typeface="HGP創英ﾌﾟﾚｾﾞﾝｽEB" panose="02020800000000000000" pitchFamily="18" charset="-128"/>
                <a:ea typeface="HGP創英ﾌﾟﾚｾﾞﾝｽEB" panose="02020800000000000000" pitchFamily="18" charset="-128"/>
              </a:rPr>
              <a:t>（１００万円以上）の売り上げを達成することができたのです。</a:t>
            </a:r>
            <a:r>
              <a:rPr lang="ja-JP" altLang="ja-JP" sz="1000" dirty="0">
                <a:latin typeface="HGP創英ﾌﾟﾚｾﾞﾝｽEB" panose="02020800000000000000" pitchFamily="18" charset="-128"/>
                <a:ea typeface="HGP創英ﾌﾟﾚｾﾞﾝｽEB" panose="02020800000000000000" pitchFamily="18" charset="-128"/>
              </a:rPr>
              <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 </a:t>
            </a:r>
            <a:r>
              <a:rPr lang="ja-JP" altLang="ja-JP" sz="1000" dirty="0" smtClean="0">
                <a:latin typeface="HGP創英ﾌﾟﾚｾﾞﾝｽEB" panose="02020800000000000000" pitchFamily="18" charset="-128"/>
                <a:ea typeface="HGP創英ﾌﾟﾚｾﾞﾝｽEB" panose="02020800000000000000" pitchFamily="18" charset="-128"/>
              </a:rPr>
              <a:t>相談</a:t>
            </a:r>
            <a:r>
              <a:rPr lang="ja-JP" altLang="ja-JP" sz="1000" dirty="0">
                <a:latin typeface="HGP創英ﾌﾟﾚｾﾞﾝｽEB" panose="02020800000000000000" pitchFamily="18" charset="-128"/>
                <a:ea typeface="HGP創英ﾌﾟﾚｾﾞﾝｽEB" panose="02020800000000000000" pitchFamily="18" charset="-128"/>
              </a:rPr>
              <a:t>として「もっと突き抜けていくために、どうしたらいい？」と聞いたのです。</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200" dirty="0">
                <a:solidFill>
                  <a:srgbClr val="FF0000"/>
                </a:solidFill>
                <a:latin typeface="HGP創英ﾌﾟﾚｾﾞﾝｽEB" panose="02020800000000000000" pitchFamily="18" charset="-128"/>
                <a:ea typeface="HGP創英ﾌﾟﾚｾﾞﾝｽEB" panose="02020800000000000000" pitchFamily="18" charset="-128"/>
              </a:rPr>
              <a:t>その回答に心があった。</a:t>
            </a:r>
            <a:r>
              <a:rPr lang="ja-JP" altLang="ja-JP" sz="1100" dirty="0">
                <a:solidFill>
                  <a:srgbClr val="FF0000"/>
                </a:solidFill>
                <a:latin typeface="HGP創英ﾌﾟﾚｾﾞﾝｽEB" panose="02020800000000000000" pitchFamily="18" charset="-128"/>
                <a:ea typeface="HGP創英ﾌﾟﾚｾﾞﾝｽEB" panose="02020800000000000000" pitchFamily="18" charset="-128"/>
              </a:rPr>
              <a:t/>
            </a:r>
            <a:br>
              <a:rPr lang="ja-JP" altLang="ja-JP" sz="1100" dirty="0">
                <a:solidFill>
                  <a:srgbClr val="FF0000"/>
                </a:solidFill>
                <a:latin typeface="HGP創英ﾌﾟﾚｾﾞﾝｽEB" panose="02020800000000000000" pitchFamily="18" charset="-128"/>
                <a:ea typeface="HGP創英ﾌﾟﾚｾﾞﾝｽEB" panose="02020800000000000000" pitchFamily="18" charset="-128"/>
              </a:rPr>
            </a:br>
            <a:r>
              <a:rPr lang="ja-JP" altLang="ja-JP" sz="1000" dirty="0" smtClean="0">
                <a:latin typeface="HGP創英ﾌﾟﾚｾﾞﾝｽEB" panose="02020800000000000000" pitchFamily="18" charset="-128"/>
                <a:ea typeface="HGP創英ﾌﾟﾚｾﾞﾝｽEB" panose="02020800000000000000" pitchFamily="18" charset="-128"/>
              </a:rPr>
              <a:t>そして</a:t>
            </a:r>
            <a:r>
              <a:rPr lang="ja-JP" altLang="ja-JP" sz="1000" dirty="0">
                <a:latin typeface="HGP創英ﾌﾟﾚｾﾞﾝｽEB" panose="02020800000000000000" pitchFamily="18" charset="-128"/>
                <a:ea typeface="HGP創英ﾌﾟﾚｾﾞﾝｽEB" panose="02020800000000000000" pitchFamily="18" charset="-128"/>
              </a:rPr>
              <a:t>、心があるコンサルタントというのを確信したとき、私はコンサル</a:t>
            </a:r>
            <a:r>
              <a:rPr lang="ja-JP" altLang="ja-JP" sz="1000" dirty="0" smtClean="0">
                <a:latin typeface="HGP創英ﾌﾟﾚｾﾞﾝｽEB" panose="02020800000000000000" pitchFamily="18" charset="-128"/>
                <a:ea typeface="HGP創英ﾌﾟﾚｾﾞﾝｽEB" panose="02020800000000000000" pitchFamily="18" charset="-128"/>
              </a:rPr>
              <a:t>を</a:t>
            </a:r>
            <a:endParaRPr lang="en-US" altLang="ja-JP" sz="1000" dirty="0" smtClean="0">
              <a:latin typeface="HGP創英ﾌﾟﾚｾﾞﾝｽEB" panose="02020800000000000000" pitchFamily="18" charset="-128"/>
              <a:ea typeface="HGP創英ﾌﾟﾚｾﾞﾝｽEB" panose="020208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ja-JP" sz="1000" dirty="0" smtClean="0">
                <a:latin typeface="HGP創英ﾌﾟﾚｾﾞﾝｽEB" panose="02020800000000000000" pitchFamily="18" charset="-128"/>
                <a:ea typeface="HGP創英ﾌﾟﾚｾﾞﾝｽEB" panose="02020800000000000000" pitchFamily="18" charset="-128"/>
              </a:rPr>
              <a:t>依頼</a:t>
            </a:r>
            <a:r>
              <a:rPr lang="ja-JP" altLang="ja-JP" sz="1000" dirty="0">
                <a:latin typeface="HGP創英ﾌﾟﾚｾﾞﾝｽEB" panose="02020800000000000000" pitchFamily="18" charset="-128"/>
                <a:ea typeface="HGP創英ﾌﾟﾚｾﾞﾝｽEB" panose="02020800000000000000" pitchFamily="18" charset="-128"/>
              </a:rPr>
              <a:t>することを決めたのです。</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
            </a:r>
            <a:br>
              <a:rPr lang="ja-JP" altLang="ja-JP" sz="1000" dirty="0">
                <a:latin typeface="HGP創英ﾌﾟﾚｾﾞﾝｽEB" panose="02020800000000000000" pitchFamily="18" charset="-128"/>
                <a:ea typeface="HGP創英ﾌﾟﾚｾﾞﾝｽEB" panose="02020800000000000000" pitchFamily="18" charset="-128"/>
              </a:rPr>
            </a:br>
            <a:endParaRPr lang="ja-JP" altLang="ja-JP" sz="1000" dirty="0">
              <a:latin typeface="HGP創英ﾌﾟﾚｾﾞﾝｽEB" panose="02020800000000000000" pitchFamily="18" charset="-128"/>
              <a:ea typeface="HGP創英ﾌﾟﾚｾﾞﾝｽEB" panose="02020800000000000000" pitchFamily="18" charset="-128"/>
            </a:endParaRPr>
          </a:p>
        </p:txBody>
      </p:sp>
      <p:pic>
        <p:nvPicPr>
          <p:cNvPr id="3074" name="Picture 2" descr="o026604001447379870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5415200"/>
            <a:ext cx="2533650" cy="381000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160512" y="2936503"/>
            <a:ext cx="2087033" cy="461665"/>
          </a:xfrm>
          <a:prstGeom prst="rect">
            <a:avLst/>
          </a:prstGeom>
        </p:spPr>
        <p:txBody>
          <a:bodyPr wrap="square">
            <a:spAutoFit/>
          </a:bodyPr>
          <a:lstStyle/>
          <a:p>
            <a:pPr algn="ctr"/>
            <a:r>
              <a:rPr lang="ja-JP" altLang="ja-JP" sz="1000" dirty="0" smtClean="0">
                <a:latin typeface="HGP創英ﾌﾟﾚｾﾞﾝｽEB" panose="02020800000000000000" pitchFamily="18" charset="-128"/>
                <a:ea typeface="HGP創英ﾌﾟﾚｾﾞﾝｽEB" panose="02020800000000000000" pitchFamily="18" charset="-128"/>
              </a:rPr>
              <a:t>バカ</a:t>
            </a:r>
            <a:r>
              <a:rPr lang="ja-JP" altLang="ja-JP" sz="1000" dirty="0">
                <a:latin typeface="HGP創英ﾌﾟﾚｾﾞﾝｽEB" panose="02020800000000000000" pitchFamily="18" charset="-128"/>
                <a:ea typeface="HGP創英ﾌﾟﾚｾﾞﾝｽEB" panose="02020800000000000000" pitchFamily="18" charset="-128"/>
              </a:rPr>
              <a:t>売れ占い師</a:t>
            </a:r>
            <a:r>
              <a:rPr lang="ja-JP" altLang="ja-JP" sz="1000" dirty="0" smtClean="0">
                <a:latin typeface="HGP創英ﾌﾟﾚｾﾞﾝｽEB" panose="02020800000000000000" pitchFamily="18" charset="-128"/>
                <a:ea typeface="HGP創英ﾌﾟﾚｾﾞﾝｽEB" panose="02020800000000000000" pitchFamily="18" charset="-128"/>
              </a:rPr>
              <a:t>プロデューサー</a:t>
            </a:r>
            <a:endParaRPr lang="en-US" altLang="ja-JP" sz="1000" dirty="0" smtClean="0">
              <a:latin typeface="HGP創英ﾌﾟﾚｾﾞﾝｽEB" panose="02020800000000000000" pitchFamily="18" charset="-128"/>
              <a:ea typeface="HGP創英ﾌﾟﾚｾﾞﾝｽEB" panose="02020800000000000000" pitchFamily="18" charset="-128"/>
            </a:endParaRPr>
          </a:p>
          <a:p>
            <a:pPr algn="ctr"/>
            <a:r>
              <a:rPr lang="ja-JP" altLang="ja-JP" sz="1100" dirty="0" smtClean="0">
                <a:latin typeface="HGP創英ﾌﾟﾚｾﾞﾝｽEB" panose="02020800000000000000" pitchFamily="18" charset="-128"/>
                <a:ea typeface="HGP創英ﾌﾟﾚｾﾞﾝｽEB" panose="02020800000000000000" pitchFamily="18" charset="-128"/>
              </a:rPr>
              <a:t> </a:t>
            </a:r>
            <a:r>
              <a:rPr lang="ja-JP" altLang="ja-JP" sz="1400" dirty="0" smtClean="0">
                <a:latin typeface="HGP創英ﾌﾟﾚｾﾞﾝｽEB" panose="02020800000000000000" pitchFamily="18" charset="-128"/>
                <a:ea typeface="HGP創英ﾌﾟﾚｾﾞﾝｽEB" panose="02020800000000000000" pitchFamily="18" charset="-128"/>
              </a:rPr>
              <a:t>野田</a:t>
            </a:r>
            <a:r>
              <a:rPr lang="ja-JP" altLang="en-US" sz="1400" dirty="0" smtClean="0">
                <a:latin typeface="HGP創英ﾌﾟﾚｾﾞﾝｽEB" panose="02020800000000000000" pitchFamily="18" charset="-128"/>
                <a:ea typeface="HGP創英ﾌﾟﾚｾﾞﾝｽEB" panose="02020800000000000000" pitchFamily="18" charset="-128"/>
              </a:rPr>
              <a:t>　</a:t>
            </a:r>
            <a:r>
              <a:rPr lang="ja-JP" altLang="ja-JP" sz="1400" dirty="0" smtClean="0">
                <a:latin typeface="HGP創英ﾌﾟﾚｾﾞﾝｽEB" panose="02020800000000000000" pitchFamily="18" charset="-128"/>
                <a:ea typeface="HGP創英ﾌﾟﾚｾﾞﾝｽEB" panose="02020800000000000000" pitchFamily="18" charset="-128"/>
              </a:rPr>
              <a:t>侑李</a:t>
            </a:r>
            <a:r>
              <a:rPr lang="en-US" altLang="ja-JP" sz="1400" dirty="0" smtClean="0">
                <a:latin typeface="HGP創英ﾌﾟﾚｾﾞﾝｽEB" panose="02020800000000000000" pitchFamily="18" charset="-128"/>
                <a:ea typeface="HGP創英ﾌﾟﾚｾﾞﾝｽEB" panose="02020800000000000000" pitchFamily="18" charset="-128"/>
              </a:rPr>
              <a:t> </a:t>
            </a:r>
            <a:r>
              <a:rPr lang="ja-JP" altLang="ja-JP" sz="1100" dirty="0" smtClean="0">
                <a:latin typeface="HGP創英ﾌﾟﾚｾﾞﾝｽEB" panose="02020800000000000000" pitchFamily="18" charset="-128"/>
                <a:ea typeface="HGP創英ﾌﾟﾚｾﾞﾝｽEB" panose="02020800000000000000" pitchFamily="18" charset="-128"/>
              </a:rPr>
              <a:t>さん</a:t>
            </a:r>
            <a:endParaRPr lang="ja-JP" altLang="en-US" sz="1100" dirty="0">
              <a:latin typeface="HGP創英ﾌﾟﾚｾﾞﾝｽEB" panose="02020800000000000000" pitchFamily="18" charset="-128"/>
              <a:ea typeface="HGP創英ﾌﾟﾚｾﾞﾝｽEB" panose="02020800000000000000" pitchFamily="18" charset="-128"/>
            </a:endParaRPr>
          </a:p>
        </p:txBody>
      </p:sp>
      <p:pic>
        <p:nvPicPr>
          <p:cNvPr id="3076" name="Picture 4" descr="o026604001447379870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19" y="1295400"/>
            <a:ext cx="1105954" cy="1663089"/>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334077" y="3632414"/>
            <a:ext cx="6472767" cy="1538883"/>
          </a:xfrm>
          <a:prstGeom prst="rect">
            <a:avLst/>
          </a:prstGeom>
        </p:spPr>
        <p:txBody>
          <a:bodyPr wrap="square">
            <a:spAutoFit/>
          </a:bodyPr>
          <a:lstStyle/>
          <a:p>
            <a:pPr lvl="0" eaLnBrk="0" fontAlgn="base" hangingPunct="0">
              <a:spcBef>
                <a:spcPct val="0"/>
              </a:spcBef>
              <a:spcAft>
                <a:spcPct val="0"/>
              </a:spcAft>
            </a:pPr>
            <a:r>
              <a:rPr lang="ja-JP" altLang="ja-JP" sz="1000" dirty="0">
                <a:latin typeface="HGP創英ﾌﾟﾚｾﾞﾝｽEB" panose="02020800000000000000" pitchFamily="18" charset="-128"/>
                <a:ea typeface="HGP創英ﾌﾟﾚｾﾞﾝｽEB" panose="02020800000000000000" pitchFamily="18" charset="-128"/>
              </a:rPr>
              <a:t>正直コンサルは「結果」がすべて！そして今はプラスして「心」が必須です。</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情熱や気持ちはいくらでも語れる方は多い。そこに「結果を出す。」ここが彼の一番の強みだと思います。</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200" dirty="0">
                <a:solidFill>
                  <a:srgbClr val="FF0000"/>
                </a:solidFill>
                <a:latin typeface="HGP創英ﾌﾟﾚｾﾞﾝｽEB" panose="02020800000000000000" pitchFamily="18" charset="-128"/>
                <a:ea typeface="HGP創英ﾌﾟﾚｾﾞﾝｽEB" panose="02020800000000000000" pitchFamily="18" charset="-128"/>
              </a:rPr>
              <a:t>私は彼のコンサルのおかげで自分の夢に一歩近づきました</a:t>
            </a:r>
            <a:r>
              <a:rPr lang="ja-JP" altLang="ja-JP" sz="1200" dirty="0" smtClean="0">
                <a:solidFill>
                  <a:srgbClr val="FF0000"/>
                </a:solidFill>
                <a:latin typeface="HGP創英ﾌﾟﾚｾﾞﾝｽEB" panose="02020800000000000000" pitchFamily="18" charset="-128"/>
                <a:ea typeface="HGP創英ﾌﾟﾚｾﾞﾝｽEB" panose="02020800000000000000" pitchFamily="18" charset="-128"/>
              </a:rPr>
              <a:t>。感謝</a:t>
            </a:r>
            <a:r>
              <a:rPr lang="ja-JP" altLang="ja-JP" sz="1200" dirty="0">
                <a:solidFill>
                  <a:srgbClr val="FF0000"/>
                </a:solidFill>
                <a:latin typeface="HGP創英ﾌﾟﾚｾﾞﾝｽEB" panose="02020800000000000000" pitchFamily="18" charset="-128"/>
                <a:ea typeface="HGP創英ﾌﾟﾚｾﾞﾝｽEB" panose="02020800000000000000" pitchFamily="18" charset="-128"/>
              </a:rPr>
              <a:t>しています</a:t>
            </a:r>
            <a:r>
              <a:rPr lang="ja-JP" altLang="ja-JP" sz="1200" dirty="0" smtClean="0">
                <a:solidFill>
                  <a:srgbClr val="FF0000"/>
                </a:solidFill>
                <a:latin typeface="HGP創英ﾌﾟﾚｾﾞﾝｽEB" panose="02020800000000000000" pitchFamily="18" charset="-128"/>
                <a:ea typeface="HGP創英ﾌﾟﾚｾﾞﾝｽEB" panose="02020800000000000000" pitchFamily="18" charset="-128"/>
              </a:rPr>
              <a:t>。</a:t>
            </a:r>
            <a:endParaRPr lang="en-US" altLang="ja-JP" sz="1200" dirty="0" smtClean="0">
              <a:solidFill>
                <a:srgbClr val="FF0000"/>
              </a:solidFill>
              <a:latin typeface="HGP創英ﾌﾟﾚｾﾞﾝｽEB" panose="02020800000000000000" pitchFamily="18" charset="-128"/>
              <a:ea typeface="HGP創英ﾌﾟﾚｾﾞﾝｽEB" panose="02020800000000000000" pitchFamily="18" charset="-128"/>
            </a:endParaRPr>
          </a:p>
          <a:p>
            <a:pPr lvl="0" eaLnBrk="0" fontAlgn="base" hangingPunct="0">
              <a:spcBef>
                <a:spcPct val="0"/>
              </a:spcBef>
              <a:spcAft>
                <a:spcPct val="0"/>
              </a:spcAft>
            </a:pPr>
            <a:r>
              <a:rPr lang="ja-JP" altLang="ja-JP" sz="1000" dirty="0">
                <a:latin typeface="HGP創英ﾌﾟﾚｾﾞﾝｽEB" panose="02020800000000000000" pitchFamily="18" charset="-128"/>
                <a:ea typeface="HGP創英ﾌﾟﾚｾﾞﾝｽEB" panose="02020800000000000000" pitchFamily="18" charset="-128"/>
              </a:rPr>
              <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今、自分がもっと上に高みに行きたい方</a:t>
            </a:r>
            <a:r>
              <a:rPr lang="ja-JP" altLang="en-US" sz="1000" dirty="0">
                <a:latin typeface="HGP創英ﾌﾟﾚｾﾞﾝｽEB" panose="02020800000000000000" pitchFamily="18" charset="-128"/>
                <a:ea typeface="HGP創英ﾌﾟﾚｾﾞﾝｽEB" panose="02020800000000000000" pitchFamily="18" charset="-128"/>
              </a:rPr>
              <a:t>、</a:t>
            </a:r>
            <a:r>
              <a:rPr lang="ja-JP" altLang="ja-JP" sz="1000" dirty="0">
                <a:latin typeface="HGP創英ﾌﾟﾚｾﾞﾝｽEB" panose="02020800000000000000" pitchFamily="18" charset="-128"/>
                <a:ea typeface="HGP創英ﾌﾟﾚｾﾞﾝｽEB" panose="02020800000000000000" pitchFamily="18" charset="-128"/>
              </a:rPr>
              <a:t>きっと新しい発見が見えてきますよ。</a:t>
            </a:r>
            <a:br>
              <a:rPr lang="ja-JP" altLang="ja-JP" sz="1000" dirty="0">
                <a:latin typeface="HGP創英ﾌﾟﾚｾﾞﾝｽEB" panose="02020800000000000000" pitchFamily="18" charset="-128"/>
                <a:ea typeface="HGP創英ﾌﾟﾚｾﾞﾝｽEB" panose="02020800000000000000" pitchFamily="18" charset="-128"/>
              </a:rPr>
            </a:br>
            <a:r>
              <a:rPr lang="ja-JP" altLang="ja-JP" sz="1000" dirty="0">
                <a:latin typeface="HGP創英ﾌﾟﾚｾﾞﾝｽEB" panose="02020800000000000000" pitchFamily="18" charset="-128"/>
                <a:ea typeface="HGP創英ﾌﾟﾚｾﾞﾝｽEB" panose="02020800000000000000" pitchFamily="18" charset="-128"/>
              </a:rPr>
              <a:t>そしてその「自分ブランド」があなただけの「資産」になり「価値」になる。それを実現できる力のあるコンサルタント</a:t>
            </a:r>
            <a:r>
              <a:rPr lang="ja-JP" altLang="ja-JP" sz="1000" dirty="0" smtClean="0">
                <a:latin typeface="HGP創英ﾌﾟﾚｾﾞﾝｽEB" panose="02020800000000000000" pitchFamily="18" charset="-128"/>
                <a:ea typeface="HGP創英ﾌﾟﾚｾﾞﾝｽEB" panose="02020800000000000000" pitchFamily="18" charset="-128"/>
              </a:rPr>
              <a:t>。</a:t>
            </a:r>
            <a:endParaRPr lang="en-US" altLang="ja-JP" sz="1000" dirty="0" smtClean="0">
              <a:latin typeface="HGP創英ﾌﾟﾚｾﾞﾝｽEB" panose="02020800000000000000" pitchFamily="18" charset="-128"/>
              <a:ea typeface="HGP創英ﾌﾟﾚｾﾞﾝｽEB" panose="02020800000000000000" pitchFamily="18" charset="-128"/>
            </a:endParaRPr>
          </a:p>
          <a:p>
            <a:pPr lvl="0" eaLnBrk="0" fontAlgn="base" hangingPunct="0">
              <a:spcBef>
                <a:spcPct val="0"/>
              </a:spcBef>
              <a:spcAft>
                <a:spcPct val="0"/>
              </a:spcAft>
            </a:pPr>
            <a:r>
              <a:rPr lang="ja-JP" altLang="ja-JP" sz="1000" dirty="0" smtClean="0">
                <a:latin typeface="HGP創英ﾌﾟﾚｾﾞﾝｽEB" panose="02020800000000000000" pitchFamily="18" charset="-128"/>
                <a:ea typeface="HGP創英ﾌﾟﾚｾﾞﾝｽEB" panose="02020800000000000000" pitchFamily="18" charset="-128"/>
              </a:rPr>
              <a:t>それ</a:t>
            </a:r>
            <a:r>
              <a:rPr lang="ja-JP" altLang="ja-JP" sz="1000" dirty="0">
                <a:latin typeface="HGP創英ﾌﾟﾚｾﾞﾝｽEB" panose="02020800000000000000" pitchFamily="18" charset="-128"/>
                <a:ea typeface="HGP創英ﾌﾟﾚｾﾞﾝｽEB" panose="02020800000000000000" pitchFamily="18" charset="-128"/>
              </a:rPr>
              <a:t>が、住福先生です。</a:t>
            </a:r>
            <a:br>
              <a:rPr lang="ja-JP" altLang="ja-JP" sz="1000" dirty="0">
                <a:latin typeface="HGP創英ﾌﾟﾚｾﾞﾝｽEB" panose="02020800000000000000" pitchFamily="18" charset="-128"/>
                <a:ea typeface="HGP創英ﾌﾟﾚｾﾞﾝｽEB" panose="02020800000000000000" pitchFamily="18" charset="-128"/>
              </a:rPr>
            </a:br>
            <a:endParaRPr lang="ja-JP" altLang="ja-JP" sz="1000" dirty="0">
              <a:latin typeface="HGP創英ﾌﾟﾚｾﾞﾝｽEB" panose="02020800000000000000" pitchFamily="18" charset="-128"/>
              <a:ea typeface="HGP創英ﾌﾟﾚｾﾞﾝｽEB" panose="02020800000000000000" pitchFamily="18" charset="-128"/>
            </a:endParaRPr>
          </a:p>
        </p:txBody>
      </p:sp>
      <p:cxnSp>
        <p:nvCxnSpPr>
          <p:cNvPr id="21" name="直線コネクタ 20"/>
          <p:cNvCxnSpPr/>
          <p:nvPr/>
        </p:nvCxnSpPr>
        <p:spPr>
          <a:xfrm>
            <a:off x="947908" y="5143098"/>
            <a:ext cx="5020734"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pic>
        <p:nvPicPr>
          <p:cNvPr id="3080" name="Picture 8" descr="http://stat.profile.ameba.jp/profile_images/20151031/23/54/rV/j/o0750075014463028729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109" y="5317064"/>
            <a:ext cx="1286933" cy="1286933"/>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274808" y="6594100"/>
            <a:ext cx="2061634" cy="461665"/>
          </a:xfrm>
          <a:prstGeom prst="rect">
            <a:avLst/>
          </a:prstGeom>
        </p:spPr>
        <p:txBody>
          <a:bodyPr wrap="square">
            <a:spAutoFit/>
          </a:bodyPr>
          <a:lstStyle/>
          <a:p>
            <a:pPr algn="ctr"/>
            <a:r>
              <a:rPr lang="ja-JP" altLang="en-US" sz="1000" dirty="0" smtClean="0">
                <a:latin typeface="HGP創英ﾌﾟﾚｾﾞﾝｽEB" panose="02020800000000000000" pitchFamily="18" charset="-128"/>
                <a:ea typeface="HGP創英ﾌﾟﾚｾﾞﾝｽEB" panose="02020800000000000000" pitchFamily="18" charset="-128"/>
              </a:rPr>
              <a:t>セラピストコーディネーター</a:t>
            </a:r>
            <a:r>
              <a:rPr lang="en-US" altLang="ja-JP" sz="1000" dirty="0" smtClean="0">
                <a:latin typeface="HGP創英ﾌﾟﾚｾﾞﾝｽEB" panose="02020800000000000000" pitchFamily="18" charset="-128"/>
                <a:ea typeface="HGP創英ﾌﾟﾚｾﾞﾝｽEB" panose="02020800000000000000" pitchFamily="18" charset="-128"/>
              </a:rPr>
              <a:t/>
            </a:r>
            <a:br>
              <a:rPr lang="en-US" altLang="ja-JP" sz="1000" dirty="0" smtClean="0">
                <a:latin typeface="HGP創英ﾌﾟﾚｾﾞﾝｽEB" panose="02020800000000000000" pitchFamily="18" charset="-128"/>
                <a:ea typeface="HGP創英ﾌﾟﾚｾﾞﾝｽEB" panose="02020800000000000000" pitchFamily="18" charset="-128"/>
              </a:rPr>
            </a:br>
            <a:r>
              <a:rPr lang="ja-JP" altLang="en-US" sz="1400" dirty="0" smtClean="0">
                <a:latin typeface="HGP創英ﾌﾟﾚｾﾞﾝｽEB" panose="02020800000000000000" pitchFamily="18" charset="-128"/>
                <a:ea typeface="HGP創英ﾌﾟﾚｾﾞﾝｽEB" panose="02020800000000000000" pitchFamily="18" charset="-128"/>
              </a:rPr>
              <a:t>坂本</a:t>
            </a:r>
            <a:r>
              <a:rPr lang="ja-JP" altLang="en-US" sz="1400" dirty="0">
                <a:latin typeface="HGP創英ﾌﾟﾚｾﾞﾝｽEB" panose="02020800000000000000" pitchFamily="18" charset="-128"/>
                <a:ea typeface="HGP創英ﾌﾟﾚｾﾞﾝｽEB" panose="02020800000000000000" pitchFamily="18" charset="-128"/>
              </a:rPr>
              <a:t>　</a:t>
            </a:r>
            <a:r>
              <a:rPr lang="ja-JP" altLang="en-US" sz="1400" dirty="0" smtClean="0">
                <a:latin typeface="HGP創英ﾌﾟﾚｾﾞﾝｽEB" panose="02020800000000000000" pitchFamily="18" charset="-128"/>
                <a:ea typeface="HGP創英ﾌﾟﾚｾﾞﾝｽEB" panose="02020800000000000000" pitchFamily="18" charset="-128"/>
              </a:rPr>
              <a:t>華 </a:t>
            </a:r>
            <a:r>
              <a:rPr lang="ja-JP" altLang="en-US" sz="1100" dirty="0" smtClean="0">
                <a:latin typeface="HGP創英ﾌﾟﾚｾﾞﾝｽEB" panose="02020800000000000000" pitchFamily="18" charset="-128"/>
                <a:ea typeface="HGP創英ﾌﾟﾚｾﾞﾝｽEB" panose="02020800000000000000" pitchFamily="18" charset="-128"/>
              </a:rPr>
              <a:t>さん</a:t>
            </a:r>
            <a:endParaRPr lang="ja-JP" altLang="en-US" sz="1100" i="0" dirty="0">
              <a:effectLst/>
              <a:latin typeface="HGP創英ﾌﾟﾚｾﾞﾝｽEB" panose="02020800000000000000" pitchFamily="18" charset="-128"/>
              <a:ea typeface="HGP創英ﾌﾟﾚｾﾞﾝｽEB" panose="02020800000000000000" pitchFamily="18" charset="-128"/>
            </a:endParaRPr>
          </a:p>
        </p:txBody>
      </p:sp>
      <p:sp>
        <p:nvSpPr>
          <p:cNvPr id="23" name="正方形/長方形 22"/>
          <p:cNvSpPr/>
          <p:nvPr/>
        </p:nvSpPr>
        <p:spPr>
          <a:xfrm>
            <a:off x="2095142" y="5339776"/>
            <a:ext cx="4737100" cy="1869743"/>
          </a:xfrm>
          <a:prstGeom prst="rect">
            <a:avLst/>
          </a:prstGeom>
        </p:spPr>
        <p:txBody>
          <a:bodyPr wrap="square">
            <a:spAutoFit/>
          </a:bodyPr>
          <a:lstStyle/>
          <a:p>
            <a:r>
              <a:rPr lang="ja-JP" altLang="en-US" sz="1050" dirty="0">
                <a:solidFill>
                  <a:srgbClr val="333333"/>
                </a:solidFill>
                <a:latin typeface="HGP創英ﾌﾟﾚｾﾞﾝｽEB" panose="02020800000000000000" pitchFamily="18" charset="-128"/>
                <a:ea typeface="HGP創英ﾌﾟﾚｾﾞﾝｽEB" panose="02020800000000000000" pitchFamily="18" charset="-128"/>
              </a:rPr>
              <a:t>住福さんは、とにかく聞き上手の誉め上手</a:t>
            </a:r>
            <a:r>
              <a:rPr lang="ja-JP" altLang="en-US" sz="1050" dirty="0" smtClean="0">
                <a:solidFill>
                  <a:srgbClr val="333333"/>
                </a:solidFill>
                <a:latin typeface="HGP創英ﾌﾟﾚｾﾞﾝｽEB" panose="02020800000000000000" pitchFamily="18" charset="-128"/>
                <a:ea typeface="HGP創英ﾌﾟﾚｾﾞﾝｽEB" panose="02020800000000000000" pitchFamily="18" charset="-128"/>
              </a:rPr>
              <a:t>！</a:t>
            </a:r>
            <a:endParaRPr lang="en-US" altLang="ja-JP" sz="1050" dirty="0" smtClean="0">
              <a:solidFill>
                <a:srgbClr val="333333"/>
              </a:solidFill>
              <a:latin typeface="HGP創英ﾌﾟﾚｾﾞﾝｽEB" panose="02020800000000000000" pitchFamily="18" charset="-128"/>
              <a:ea typeface="HGP創英ﾌﾟﾚｾﾞﾝｽEB" panose="02020800000000000000" pitchFamily="18" charset="-128"/>
            </a:endParaRPr>
          </a:p>
          <a:p>
            <a:r>
              <a:rPr lang="ja-JP" altLang="en-US" sz="1050" dirty="0" smtClean="0">
                <a:solidFill>
                  <a:srgbClr val="333333"/>
                </a:solidFill>
                <a:latin typeface="HGP創英ﾌﾟﾚｾﾞﾝｽEB" panose="02020800000000000000" pitchFamily="18" charset="-128"/>
                <a:ea typeface="HGP創英ﾌﾟﾚｾﾞﾝｽEB" panose="02020800000000000000" pitchFamily="18" charset="-128"/>
              </a:rPr>
              <a:t>モチベーション</a:t>
            </a:r>
            <a:r>
              <a:rPr lang="ja-JP" altLang="en-US" sz="1050" dirty="0">
                <a:solidFill>
                  <a:srgbClr val="333333"/>
                </a:solidFill>
                <a:latin typeface="HGP創英ﾌﾟﾚｾﾞﾝｽEB" panose="02020800000000000000" pitchFamily="18" charset="-128"/>
                <a:ea typeface="HGP創英ﾌﾟﾚｾﾞﾝｽEB" panose="02020800000000000000" pitchFamily="18" charset="-128"/>
              </a:rPr>
              <a:t>をどんどん上げてくれます。</a:t>
            </a:r>
            <a:r>
              <a:rPr lang="ja-JP" altLang="en-US" sz="1050" dirty="0">
                <a:latin typeface="HGP創英ﾌﾟﾚｾﾞﾝｽEB" panose="02020800000000000000" pitchFamily="18" charset="-128"/>
                <a:ea typeface="HGP創英ﾌﾟﾚｾﾞﾝｽEB" panose="02020800000000000000" pitchFamily="18" charset="-128"/>
              </a:rPr>
              <a:t/>
            </a:r>
            <a:br>
              <a:rPr lang="ja-JP" altLang="en-US" sz="1050" dirty="0">
                <a:latin typeface="HGP創英ﾌﾟﾚｾﾞﾝｽEB" panose="02020800000000000000" pitchFamily="18" charset="-128"/>
                <a:ea typeface="HGP創英ﾌﾟﾚｾﾞﾝｽEB" panose="02020800000000000000" pitchFamily="18" charset="-128"/>
              </a:rPr>
            </a:br>
            <a:r>
              <a:rPr lang="ja-JP" altLang="en-US" sz="1050" dirty="0">
                <a:latin typeface="HGP創英ﾌﾟﾚｾﾞﾝｽEB" panose="02020800000000000000" pitchFamily="18" charset="-128"/>
                <a:ea typeface="HGP創英ﾌﾟﾚｾﾞﾝｽEB" panose="02020800000000000000" pitchFamily="18" charset="-128"/>
              </a:rPr>
              <a:t/>
            </a:r>
            <a:br>
              <a:rPr lang="ja-JP" altLang="en-US" sz="1050" dirty="0">
                <a:latin typeface="HGP創英ﾌﾟﾚｾﾞﾝｽEB" panose="02020800000000000000" pitchFamily="18" charset="-128"/>
                <a:ea typeface="HGP創英ﾌﾟﾚｾﾞﾝｽEB" panose="02020800000000000000" pitchFamily="18" charset="-128"/>
              </a:rPr>
            </a:br>
            <a:r>
              <a:rPr lang="en-US" altLang="ja-JP" sz="1050" dirty="0">
                <a:solidFill>
                  <a:srgbClr val="333333"/>
                </a:solidFill>
                <a:latin typeface="HGP創英ﾌﾟﾚｾﾞﾝｽEB" panose="02020800000000000000" pitchFamily="18" charset="-128"/>
                <a:ea typeface="HGP創英ﾌﾟﾚｾﾞﾝｽEB" panose="02020800000000000000" pitchFamily="18" charset="-128"/>
              </a:rPr>
              <a:t>M</a:t>
            </a:r>
            <a:r>
              <a:rPr lang="ja-JP" altLang="en-US" sz="1050" dirty="0">
                <a:solidFill>
                  <a:srgbClr val="333333"/>
                </a:solidFill>
                <a:latin typeface="HGP創英ﾌﾟﾚｾﾞﾝｽEB" panose="02020800000000000000" pitchFamily="18" charset="-128"/>
                <a:ea typeface="HGP創英ﾌﾟﾚｾﾞﾝｽEB" panose="02020800000000000000" pitchFamily="18" charset="-128"/>
              </a:rPr>
              <a:t>気質の人には物足りないかもしれませんが、</a:t>
            </a:r>
            <a:r>
              <a:rPr lang="ja-JP" altLang="en-US" sz="1050" dirty="0">
                <a:latin typeface="HGP創英ﾌﾟﾚｾﾞﾝｽEB" panose="02020800000000000000" pitchFamily="18" charset="-128"/>
                <a:ea typeface="HGP創英ﾌﾟﾚｾﾞﾝｽEB" panose="02020800000000000000" pitchFamily="18" charset="-128"/>
              </a:rPr>
              <a:t/>
            </a:r>
            <a:br>
              <a:rPr lang="ja-JP" altLang="en-US" sz="1050" dirty="0">
                <a:latin typeface="HGP創英ﾌﾟﾚｾﾞﾝｽEB" panose="02020800000000000000" pitchFamily="18" charset="-128"/>
                <a:ea typeface="HGP創英ﾌﾟﾚｾﾞﾝｽEB" panose="02020800000000000000" pitchFamily="18" charset="-128"/>
              </a:rPr>
            </a:br>
            <a:r>
              <a:rPr lang="ja-JP" altLang="en-US" sz="1050" dirty="0">
                <a:solidFill>
                  <a:srgbClr val="333333"/>
                </a:solidFill>
                <a:latin typeface="HGP創英ﾌﾟﾚｾﾞﾝｽEB" panose="02020800000000000000" pitchFamily="18" charset="-128"/>
                <a:ea typeface="HGP創英ﾌﾟﾚｾﾞﾝｽEB" panose="02020800000000000000" pitchFamily="18" charset="-128"/>
              </a:rPr>
              <a:t>小心者のビビ</a:t>
            </a:r>
            <a:r>
              <a:rPr lang="ja-JP" altLang="en-US" sz="1050" dirty="0" err="1">
                <a:solidFill>
                  <a:srgbClr val="333333"/>
                </a:solidFill>
                <a:latin typeface="HGP創英ﾌﾟﾚｾﾞﾝｽEB" panose="02020800000000000000" pitchFamily="18" charset="-128"/>
                <a:ea typeface="HGP創英ﾌﾟﾚｾﾞﾝｽEB" panose="02020800000000000000" pitchFamily="18" charset="-128"/>
              </a:rPr>
              <a:t>りの</a:t>
            </a:r>
            <a:r>
              <a:rPr lang="ja-JP" altLang="en-US" sz="1050" dirty="0">
                <a:solidFill>
                  <a:srgbClr val="333333"/>
                </a:solidFill>
                <a:latin typeface="HGP創英ﾌﾟﾚｾﾞﾝｽEB" panose="02020800000000000000" pitchFamily="18" charset="-128"/>
                <a:ea typeface="HGP創英ﾌﾟﾚｾﾞﾝｽEB" panose="02020800000000000000" pitchFamily="18" charset="-128"/>
              </a:rPr>
              <a:t>繊細な私にはとても有り難い存在です</a:t>
            </a:r>
            <a:r>
              <a:rPr lang="en-US" altLang="ja-JP" sz="1050" dirty="0">
                <a:solidFill>
                  <a:srgbClr val="333333"/>
                </a:solidFill>
                <a:latin typeface="HGP創英ﾌﾟﾚｾﾞﾝｽEB" panose="02020800000000000000" pitchFamily="18" charset="-128"/>
                <a:ea typeface="HGP創英ﾌﾟﾚｾﾞﾝｽEB" panose="02020800000000000000" pitchFamily="18" charset="-128"/>
              </a:rPr>
              <a:t>(</a:t>
            </a:r>
            <a:r>
              <a:rPr lang="ja-JP" altLang="en-US" sz="1050" dirty="0">
                <a:solidFill>
                  <a:srgbClr val="333333"/>
                </a:solidFill>
                <a:latin typeface="HGP創英ﾌﾟﾚｾﾞﾝｽEB" panose="02020800000000000000" pitchFamily="18" charset="-128"/>
                <a:ea typeface="HGP創英ﾌﾟﾚｾﾞﾝｽEB" panose="02020800000000000000" pitchFamily="18" charset="-128"/>
              </a:rPr>
              <a:t>笑</a:t>
            </a:r>
            <a:r>
              <a:rPr lang="en-US" altLang="ja-JP" sz="1050" dirty="0">
                <a:solidFill>
                  <a:srgbClr val="333333"/>
                </a:solidFill>
                <a:latin typeface="HGP創英ﾌﾟﾚｾﾞﾝｽEB" panose="02020800000000000000" pitchFamily="18" charset="-128"/>
                <a:ea typeface="HGP創英ﾌﾟﾚｾﾞﾝｽEB" panose="02020800000000000000" pitchFamily="18" charset="-128"/>
              </a:rPr>
              <a:t>)</a:t>
            </a:r>
            <a:r>
              <a:rPr lang="ja-JP" altLang="en-US" sz="1050" dirty="0">
                <a:latin typeface="HGP創英ﾌﾟﾚｾﾞﾝｽEB" panose="02020800000000000000" pitchFamily="18" charset="-128"/>
                <a:ea typeface="HGP創英ﾌﾟﾚｾﾞﾝｽEB" panose="02020800000000000000" pitchFamily="18" charset="-128"/>
              </a:rPr>
              <a:t/>
            </a:r>
            <a:br>
              <a:rPr lang="ja-JP" altLang="en-US" sz="1050" dirty="0">
                <a:latin typeface="HGP創英ﾌﾟﾚｾﾞﾝｽEB" panose="02020800000000000000" pitchFamily="18" charset="-128"/>
                <a:ea typeface="HGP創英ﾌﾟﾚｾﾞﾝｽEB" panose="02020800000000000000" pitchFamily="18" charset="-128"/>
              </a:rPr>
            </a:br>
            <a:r>
              <a:rPr lang="ja-JP" altLang="en-US" sz="1050" dirty="0">
                <a:solidFill>
                  <a:srgbClr val="333333"/>
                </a:solidFill>
                <a:latin typeface="HGP創英ﾌﾟﾚｾﾞﾝｽEB" panose="02020800000000000000" pitchFamily="18" charset="-128"/>
                <a:ea typeface="HGP創英ﾌﾟﾚｾﾞﾝｽEB" panose="02020800000000000000" pitchFamily="18" charset="-128"/>
              </a:rPr>
              <a:t>どんどん私のやる気を呼び覚ましてくれます。</a:t>
            </a:r>
            <a:r>
              <a:rPr lang="ja-JP" altLang="en-US" sz="1050" dirty="0">
                <a:latin typeface="HGP創英ﾌﾟﾚｾﾞﾝｽEB" panose="02020800000000000000" pitchFamily="18" charset="-128"/>
                <a:ea typeface="HGP創英ﾌﾟﾚｾﾞﾝｽEB" panose="02020800000000000000" pitchFamily="18" charset="-128"/>
              </a:rPr>
              <a:t/>
            </a:r>
            <a:br>
              <a:rPr lang="ja-JP" altLang="en-US" sz="1050" dirty="0">
                <a:latin typeface="HGP創英ﾌﾟﾚｾﾞﾝｽEB" panose="02020800000000000000" pitchFamily="18" charset="-128"/>
                <a:ea typeface="HGP創英ﾌﾟﾚｾﾞﾝｽEB" panose="02020800000000000000" pitchFamily="18" charset="-128"/>
              </a:rPr>
            </a:br>
            <a:r>
              <a:rPr lang="ja-JP" altLang="en-US" sz="1050" dirty="0">
                <a:latin typeface="HGP創英ﾌﾟﾚｾﾞﾝｽEB" panose="02020800000000000000" pitchFamily="18" charset="-128"/>
                <a:ea typeface="HGP創英ﾌﾟﾚｾﾞﾝｽEB" panose="02020800000000000000" pitchFamily="18" charset="-128"/>
              </a:rPr>
              <a:t/>
            </a:r>
            <a:br>
              <a:rPr lang="ja-JP" altLang="en-US" sz="1050" dirty="0">
                <a:latin typeface="HGP創英ﾌﾟﾚｾﾞﾝｽEB" panose="02020800000000000000" pitchFamily="18" charset="-128"/>
                <a:ea typeface="HGP創英ﾌﾟﾚｾﾞﾝｽEB" panose="02020800000000000000" pitchFamily="18" charset="-128"/>
              </a:rPr>
            </a:br>
            <a:r>
              <a:rPr lang="ja-JP" altLang="en-US" sz="1050" dirty="0">
                <a:solidFill>
                  <a:srgbClr val="FF0000"/>
                </a:solidFill>
                <a:latin typeface="HGP創英ﾌﾟﾚｾﾞﾝｽEB" panose="02020800000000000000" pitchFamily="18" charset="-128"/>
                <a:ea typeface="HGP創英ﾌﾟﾚｾﾞﾝｽEB" panose="02020800000000000000" pitchFamily="18" charset="-128"/>
              </a:rPr>
              <a:t>私の特徴のひとつは引き出しの多さ。</a:t>
            </a:r>
            <a:br>
              <a:rPr lang="ja-JP" altLang="en-US" sz="1050" dirty="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050" dirty="0">
                <a:solidFill>
                  <a:srgbClr val="FF0000"/>
                </a:solidFill>
                <a:latin typeface="HGP創英ﾌﾟﾚｾﾞﾝｽEB" panose="02020800000000000000" pitchFamily="18" charset="-128"/>
                <a:ea typeface="HGP創英ﾌﾟﾚｾﾞﾝｽEB" panose="02020800000000000000" pitchFamily="18" charset="-128"/>
              </a:rPr>
              <a:t>ただその引き出しをうまく活用できない悩みがあったのですが</a:t>
            </a:r>
            <a:r>
              <a:rPr lang="ja-JP" altLang="en-US" sz="105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050" dirty="0">
                <a:latin typeface="HGP創英ﾌﾟﾚｾﾞﾝｽEB" panose="02020800000000000000" pitchFamily="18" charset="-128"/>
                <a:ea typeface="HGP創英ﾌﾟﾚｾﾞﾝｽEB" panose="02020800000000000000" pitchFamily="18" charset="-128"/>
              </a:rPr>
              <a:t/>
            </a:r>
            <a:br>
              <a:rPr lang="ja-JP" altLang="en-US" sz="1050" dirty="0">
                <a:latin typeface="HGP創英ﾌﾟﾚｾﾞﾝｽEB" panose="02020800000000000000" pitchFamily="18" charset="-128"/>
                <a:ea typeface="HGP創英ﾌﾟﾚｾﾞﾝｽEB" panose="02020800000000000000" pitchFamily="18" charset="-128"/>
              </a:rPr>
            </a:br>
            <a:r>
              <a:rPr lang="ja-JP" altLang="en-US" sz="1050" dirty="0">
                <a:solidFill>
                  <a:srgbClr val="FF0000"/>
                </a:solidFill>
                <a:latin typeface="HGP創英ﾌﾟﾚｾﾞﾝｽEB" panose="02020800000000000000" pitchFamily="18" charset="-128"/>
                <a:ea typeface="HGP創英ﾌﾟﾚｾﾞﾝｽEB" panose="02020800000000000000" pitchFamily="18" charset="-128"/>
              </a:rPr>
              <a:t>住福さんはその引き出しの最適な使い方について色んな提案をしてくれます。</a:t>
            </a:r>
            <a:br>
              <a:rPr lang="ja-JP" altLang="en-US" sz="1050" dirty="0">
                <a:solidFill>
                  <a:srgbClr val="FF0000"/>
                </a:solidFill>
                <a:latin typeface="HGP創英ﾌﾟﾚｾﾞﾝｽEB" panose="02020800000000000000" pitchFamily="18" charset="-128"/>
                <a:ea typeface="HGP創英ﾌﾟﾚｾﾞﾝｽEB" panose="02020800000000000000" pitchFamily="18" charset="-128"/>
              </a:rPr>
            </a:br>
            <a:endParaRPr lang="ja-JP" altLang="en-US" sz="1050" dirty="0">
              <a:latin typeface="HGP創英ﾌﾟﾚｾﾞﾝｽEB" panose="02020800000000000000" pitchFamily="18" charset="-128"/>
              <a:ea typeface="HGP創英ﾌﾟﾚｾﾞﾝｽEB" panose="02020800000000000000" pitchFamily="18" charset="-128"/>
            </a:endParaRPr>
          </a:p>
        </p:txBody>
      </p:sp>
      <p:sp>
        <p:nvSpPr>
          <p:cNvPr id="24" name="正方形/長方形 23"/>
          <p:cNvSpPr/>
          <p:nvPr/>
        </p:nvSpPr>
        <p:spPr>
          <a:xfrm>
            <a:off x="367941" y="7064187"/>
            <a:ext cx="6100234" cy="2616101"/>
          </a:xfrm>
          <a:prstGeom prst="rect">
            <a:avLst/>
          </a:prstGeom>
        </p:spPr>
        <p:txBody>
          <a:bodyPr wrap="square">
            <a:spAutoFit/>
          </a:bodyPr>
          <a:lstStyle/>
          <a:p>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そんな使い方があるのね</a:t>
            </a:r>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。そんな</a:t>
            </a: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ところにも実は引き出しがあったのね</a:t>
            </a:r>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a:t>
            </a:r>
            <a:endParaRPr lang="en-US" altLang="ja-JP" sz="1000" dirty="0" smtClean="0">
              <a:solidFill>
                <a:srgbClr val="333333"/>
              </a:solidFill>
              <a:latin typeface="HGP創英ﾌﾟﾚｾﾞﾝｽEB" panose="02020800000000000000" pitchFamily="18" charset="-128"/>
              <a:ea typeface="HGP創英ﾌﾟﾚｾﾞﾝｽEB" panose="02020800000000000000" pitchFamily="18" charset="-128"/>
            </a:endParaRPr>
          </a:p>
          <a:p>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一緒</a:t>
            </a: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にいると色んな発見があります。</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コンサルはとても充実した内容ですが</a:t>
            </a:r>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、他力</a:t>
            </a: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本願の人や、やる気がない人には厳しいかもしれません。</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コンサルを受けて学べたのは、お客様に接する精神。</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惜しみ無く伝えること。関わること</a:t>
            </a:r>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。そして</a:t>
            </a: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、無理なことはお断りすること。</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コンサルを受ける前に、私の目標</a:t>
            </a:r>
            <a:r>
              <a:rPr lang="ja-JP" altLang="en-US" sz="1200" dirty="0" smtClean="0">
                <a:solidFill>
                  <a:srgbClr val="FF0000"/>
                </a:solidFill>
                <a:latin typeface="HGP創英ﾌﾟﾚｾﾞﾝｽEB" panose="02020800000000000000" pitchFamily="18" charset="-128"/>
                <a:ea typeface="HGP創英ﾌﾟﾚｾﾞﾝｽEB" panose="02020800000000000000" pitchFamily="18" charset="-128"/>
              </a:rPr>
              <a:t>が「</a:t>
            </a: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月１０日働いて３０万円」でした</a:t>
            </a:r>
            <a:r>
              <a:rPr lang="ja-JP" altLang="en-US" sz="120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そして、コンサル１ヶ月しないうちにそれが可能になり</a:t>
            </a:r>
            <a:r>
              <a:rPr lang="ja-JP" altLang="en-US" sz="1200" dirty="0" smtClean="0">
                <a:solidFill>
                  <a:srgbClr val="FF0000"/>
                </a:solidFill>
                <a:latin typeface="HGP創英ﾌﾟﾚｾﾞﾝｽEB" panose="02020800000000000000" pitchFamily="18" charset="-128"/>
                <a:ea typeface="HGP創英ﾌﾟﾚｾﾞﾝｽEB" panose="02020800000000000000" pitchFamily="18" charset="-128"/>
              </a:rPr>
              <a:t>、コンサル</a:t>
            </a: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の代金もすぐに戻ってきました。</a:t>
            </a:r>
            <a:b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学生の頃、独学、塾、家庭教師のなか</a:t>
            </a:r>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で自分</a:t>
            </a: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自身に一番あった勉強法を振り返ってみると</a:t>
            </a:r>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、家庭</a:t>
            </a: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教師の先生</a:t>
            </a:r>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から</a:t>
            </a:r>
            <a:endParaRPr lang="en-US" altLang="ja-JP" sz="1000" dirty="0" smtClean="0">
              <a:solidFill>
                <a:srgbClr val="333333"/>
              </a:solidFill>
              <a:latin typeface="HGP創英ﾌﾟﾚｾﾞﾝｽEB" panose="02020800000000000000" pitchFamily="18" charset="-128"/>
              <a:ea typeface="HGP創英ﾌﾟﾚｾﾞﾝｽEB" panose="02020800000000000000" pitchFamily="18" charset="-128"/>
            </a:endParaRPr>
          </a:p>
          <a:p>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勉強</a:t>
            </a: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を教えて頂いたことで大幅に成績があがりました。</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まさしく住福さんはお仕事に関して</a:t>
            </a:r>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の家庭</a:t>
            </a:r>
            <a:r>
              <a:rPr lang="ja-JP" altLang="en-US" sz="1000" dirty="0">
                <a:solidFill>
                  <a:srgbClr val="333333"/>
                </a:solidFill>
                <a:latin typeface="HGP創英ﾌﾟﾚｾﾞﾝｽEB" panose="02020800000000000000" pitchFamily="18" charset="-128"/>
                <a:ea typeface="HGP創英ﾌﾟﾚｾﾞﾝｽEB" panose="02020800000000000000" pitchFamily="18" charset="-128"/>
              </a:rPr>
              <a:t>教師の先生のような存在です</a:t>
            </a:r>
            <a:r>
              <a:rPr lang="ja-JP" altLang="en-US" sz="1000" dirty="0" smtClean="0">
                <a:solidFill>
                  <a:srgbClr val="333333"/>
                </a:solidFill>
                <a:latin typeface="HGP創英ﾌﾟﾚｾﾞﾝｽEB" panose="02020800000000000000" pitchFamily="18" charset="-128"/>
                <a:ea typeface="HGP創英ﾌﾟﾚｾﾞﾝｽEB" panose="02020800000000000000" pitchFamily="18" charset="-128"/>
              </a:rPr>
              <a:t>。</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住福さんのアイディアと私のアイディアの相乗効果が素晴らしいので</a:t>
            </a:r>
            <a:r>
              <a:rPr lang="ja-JP" altLang="en-US" sz="1000" dirty="0" smtClean="0">
                <a:solidFill>
                  <a:srgbClr val="FF0000"/>
                </a:solidFill>
                <a:latin typeface="HGP創英ﾌﾟﾚｾﾞﾝｽEB" panose="02020800000000000000" pitchFamily="18" charset="-128"/>
                <a:ea typeface="HGP創英ﾌﾟﾚｾﾞﾝｽEB" panose="02020800000000000000" pitchFamily="18" charset="-128"/>
              </a:rPr>
              <a:t>、この</a:t>
            </a:r>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先もさらに楽しみです</a:t>
            </a:r>
            <a:r>
              <a:rPr lang="ja-JP" altLang="en-US" sz="1000" dirty="0" smtClean="0">
                <a:solidFill>
                  <a:srgbClr val="FF0000"/>
                </a:solidFill>
                <a:latin typeface="HGP創英ﾌﾟﾚｾﾞﾝｽEB" panose="02020800000000000000" pitchFamily="18" charset="-128"/>
                <a:ea typeface="HGP創英ﾌﾟﾚｾﾞﾝｽEB" panose="02020800000000000000" pitchFamily="18" charset="-128"/>
              </a:rPr>
              <a:t>。</a:t>
            </a:r>
            <a:endParaRPr lang="ja-JP" altLang="en-US" sz="1000" dirty="0">
              <a:latin typeface="HGP創英ﾌﾟﾚｾﾞﾝｽEB" panose="02020800000000000000" pitchFamily="18" charset="-128"/>
              <a:ea typeface="HGP創英ﾌﾟﾚｾﾞﾝｽEB" panose="02020800000000000000" pitchFamily="18" charset="-128"/>
            </a:endParaRPr>
          </a:p>
        </p:txBody>
      </p:sp>
    </p:spTree>
    <p:extLst>
      <p:ext uri="{BB962C8B-B14F-4D97-AF65-F5344CB8AC3E}">
        <p14:creationId xmlns:p14="http://schemas.microsoft.com/office/powerpoint/2010/main" val="4243979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04128" y="356547"/>
            <a:ext cx="6167026" cy="584775"/>
          </a:xfrm>
          <a:prstGeom prst="rect">
            <a:avLst/>
          </a:prstGeom>
        </p:spPr>
        <p:txBody>
          <a:bodyPr wrap="square">
            <a:spAutoFit/>
          </a:bodyPr>
          <a:lstStyle/>
          <a:p>
            <a:pPr algn="ctr"/>
            <a:r>
              <a:rPr lang="ja-JP" altLang="en-US" sz="3200" dirty="0" smtClean="0">
                <a:solidFill>
                  <a:srgbClr val="FF6699"/>
                </a:solidFill>
                <a:latin typeface="HGP創英ﾌﾟﾚｾﾞﾝｽEB" panose="02020800000000000000" pitchFamily="18" charset="-128"/>
                <a:ea typeface="HGP創英ﾌﾟﾚｾﾞﾝｽEB" panose="02020800000000000000" pitchFamily="18" charset="-128"/>
              </a:rPr>
              <a:t>お客様の声</a:t>
            </a:r>
            <a:endParaRPr lang="ja-JP" altLang="en-US" sz="7200" dirty="0">
              <a:solidFill>
                <a:srgbClr val="FF0066"/>
              </a:solidFill>
              <a:latin typeface="HGP創英ﾌﾟﾚｾﾞﾝｽEB" panose="02020800000000000000" pitchFamily="18" charset="-128"/>
              <a:ea typeface="HGP創英ﾌﾟﾚｾﾞﾝｽEB" panose="02020800000000000000" pitchFamily="18" charset="-128"/>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267" y="197542"/>
            <a:ext cx="1278640" cy="12055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5468255" y="199414"/>
            <a:ext cx="1278640" cy="12055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p:cNvSpPr>
            <a:spLocks noChangeArrowheads="1"/>
          </p:cNvSpPr>
          <p:nvPr/>
        </p:nvSpPr>
        <p:spPr bwMode="auto">
          <a:xfrm>
            <a:off x="2093228" y="1248021"/>
            <a:ext cx="450796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ja-JP" altLang="en-US" sz="1000" dirty="0">
                <a:latin typeface="HGP創英ﾌﾟﾚｾﾞﾝｽEB" panose="02020800000000000000" pitchFamily="18" charset="-128"/>
                <a:ea typeface="HGP創英ﾌﾟﾚｾﾞﾝｽEB" panose="02020800000000000000" pitchFamily="18" charset="-128"/>
              </a:rPr>
              <a:t>私の場合、ブログで売り上げを伸ばすのに苦労していました。</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安売りはしたくないし、新しい商品も作りたい。</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そんな悩みをかかえていた</a:t>
            </a:r>
            <a:r>
              <a:rPr lang="ja-JP" altLang="en-US" sz="1000" dirty="0" smtClean="0">
                <a:latin typeface="HGP創英ﾌﾟﾚｾﾞﾝｽEB" panose="02020800000000000000" pitchFamily="18" charset="-128"/>
                <a:ea typeface="HGP創英ﾌﾟﾚｾﾞﾝｽEB" panose="02020800000000000000" pitchFamily="18" charset="-128"/>
              </a:rPr>
              <a:t>のでコンサル</a:t>
            </a:r>
            <a:r>
              <a:rPr lang="ja-JP" altLang="en-US" sz="1000" dirty="0">
                <a:latin typeface="HGP創英ﾌﾟﾚｾﾞﾝｽEB" panose="02020800000000000000" pitchFamily="18" charset="-128"/>
                <a:ea typeface="HGP創英ﾌﾟﾚｾﾞﾝｽEB" panose="02020800000000000000" pitchFamily="18" charset="-128"/>
              </a:rPr>
              <a:t>をお願いしました。</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住福先生にご相談した</a:t>
            </a:r>
            <a:r>
              <a:rPr lang="ja-JP" altLang="en-US" sz="1000" dirty="0" smtClean="0">
                <a:solidFill>
                  <a:srgbClr val="FF0000"/>
                </a:solidFill>
                <a:latin typeface="HGP創英ﾌﾟﾚｾﾞﾝｽEB" panose="02020800000000000000" pitchFamily="18" charset="-128"/>
                <a:ea typeface="HGP創英ﾌﾟﾚｾﾞﾝｽEB" panose="02020800000000000000" pitchFamily="18" charset="-128"/>
              </a:rPr>
              <a:t>ところ、私</a:t>
            </a:r>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はメルマガ読者がいても</a:t>
            </a:r>
            <a:b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セールスの仕方がわからないため</a:t>
            </a:r>
            <a:r>
              <a:rPr lang="ja-JP" altLang="en-US" sz="1000" dirty="0" smtClean="0">
                <a:solidFill>
                  <a:srgbClr val="FF0000"/>
                </a:solidFill>
                <a:latin typeface="HGP創英ﾌﾟﾚｾﾞﾝｽEB" panose="02020800000000000000" pitchFamily="18" charset="-128"/>
                <a:ea typeface="HGP創英ﾌﾟﾚｾﾞﾝｽEB" panose="02020800000000000000" pitchFamily="18" charset="-128"/>
              </a:rPr>
              <a:t>に売れて</a:t>
            </a:r>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いなかったということがわかりました。</a:t>
            </a:r>
            <a:b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値上げの仕方、セールスの仕方</a:t>
            </a:r>
            <a:r>
              <a:rPr lang="ja-JP" altLang="en-US" sz="1000" dirty="0" smtClean="0">
                <a:latin typeface="HGP創英ﾌﾟﾚｾﾞﾝｽEB" panose="02020800000000000000" pitchFamily="18" charset="-128"/>
                <a:ea typeface="HGP創英ﾌﾟﾚｾﾞﾝｽEB" panose="02020800000000000000" pitchFamily="18" charset="-128"/>
              </a:rPr>
              <a:t>、ブログ</a:t>
            </a:r>
            <a:r>
              <a:rPr lang="ja-JP" altLang="en-US" sz="1000" dirty="0">
                <a:latin typeface="HGP創英ﾌﾟﾚｾﾞﾝｽEB" panose="02020800000000000000" pitchFamily="18" charset="-128"/>
                <a:ea typeface="HGP創英ﾌﾟﾚｾﾞﾝｽEB" panose="02020800000000000000" pitchFamily="18" charset="-128"/>
              </a:rPr>
              <a:t>の見せ方など的確に教えていただきました。</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何よりも私の悪いクセで</a:t>
            </a:r>
            <a:r>
              <a:rPr lang="ja-JP" altLang="en-US" sz="1000" dirty="0" smtClean="0">
                <a:latin typeface="HGP創英ﾌﾟﾚｾﾞﾝｽEB" panose="02020800000000000000" pitchFamily="18" charset="-128"/>
                <a:ea typeface="HGP創英ﾌﾟﾚｾﾞﾝｽEB" panose="02020800000000000000" pitchFamily="18" charset="-128"/>
              </a:rPr>
              <a:t>ある、「</a:t>
            </a:r>
            <a:r>
              <a:rPr lang="ja-JP" altLang="en-US" sz="1000" dirty="0">
                <a:latin typeface="HGP創英ﾌﾟﾚｾﾞﾝｽEB" panose="02020800000000000000" pitchFamily="18" charset="-128"/>
                <a:ea typeface="HGP創英ﾌﾟﾚｾﾞﾝｽEB" panose="02020800000000000000" pitchFamily="18" charset="-128"/>
              </a:rPr>
              <a:t>まぁ、これくらいでいいか。」なんて言おうものなら</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「ダメですよ！」と間髪</a:t>
            </a:r>
            <a:r>
              <a:rPr lang="ja-JP" altLang="en-US" sz="1000" dirty="0" smtClean="0">
                <a:latin typeface="HGP創英ﾌﾟﾚｾﾞﾝｽEB" panose="02020800000000000000" pitchFamily="18" charset="-128"/>
                <a:ea typeface="HGP創英ﾌﾟﾚｾﾞﾝｽEB" panose="02020800000000000000" pitchFamily="18" charset="-128"/>
              </a:rPr>
              <a:t>いれず仰</a:t>
            </a:r>
            <a:r>
              <a:rPr lang="ja-JP" altLang="en-US" sz="1000" dirty="0">
                <a:latin typeface="HGP創英ﾌﾟﾚｾﾞﾝｽEB" panose="02020800000000000000" pitchFamily="18" charset="-128"/>
                <a:ea typeface="HGP創英ﾌﾟﾚｾﾞﾝｽEB" panose="02020800000000000000" pitchFamily="18" charset="-128"/>
              </a:rPr>
              <a:t>っていただいたことがとても良かったです。</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smtClean="0">
                <a:latin typeface="HGP創英ﾌﾟﾚｾﾞﾝｽEB" panose="02020800000000000000" pitchFamily="18" charset="-128"/>
                <a:ea typeface="HGP創英ﾌﾟﾚｾﾞﾝｽEB" panose="02020800000000000000" pitchFamily="18" charset="-128"/>
              </a:rPr>
              <a:t>その</a:t>
            </a:r>
            <a:r>
              <a:rPr lang="ja-JP" altLang="en-US" sz="1000" dirty="0">
                <a:latin typeface="HGP創英ﾌﾟﾚｾﾞﾝｽEB" panose="02020800000000000000" pitchFamily="18" charset="-128"/>
                <a:ea typeface="HGP創英ﾌﾟﾚｾﾞﾝｽEB" panose="02020800000000000000" pitchFamily="18" charset="-128"/>
              </a:rPr>
              <a:t>たびにハッと目が覚める思い</a:t>
            </a:r>
            <a:r>
              <a:rPr lang="ja-JP" altLang="en-US" sz="1000" dirty="0" smtClean="0">
                <a:latin typeface="HGP創英ﾌﾟﾚｾﾞﾝｽEB" panose="02020800000000000000" pitchFamily="18" charset="-128"/>
                <a:ea typeface="HGP創英ﾌﾟﾚｾﾞﾝｽEB" panose="02020800000000000000" pitchFamily="18" charset="-128"/>
              </a:rPr>
              <a:t>でやらなければ</a:t>
            </a:r>
            <a:r>
              <a:rPr lang="ja-JP" altLang="en-US" sz="1000" dirty="0">
                <a:latin typeface="HGP創英ﾌﾟﾚｾﾞﾝｽEB" panose="02020800000000000000" pitchFamily="18" charset="-128"/>
                <a:ea typeface="HGP創英ﾌﾟﾚｾﾞﾝｽEB" panose="02020800000000000000" pitchFamily="18" charset="-128"/>
              </a:rPr>
              <a:t>・・という思いにさせられました</a:t>
            </a:r>
            <a:r>
              <a:rPr lang="ja-JP" altLang="en-US" sz="1000" dirty="0" smtClean="0">
                <a:latin typeface="HGP創英ﾌﾟﾚｾﾞﾝｽEB" panose="02020800000000000000" pitchFamily="18" charset="-128"/>
                <a:ea typeface="HGP創英ﾌﾟﾚｾﾞﾝｽEB" panose="02020800000000000000" pitchFamily="18" charset="-128"/>
              </a:rPr>
              <a:t>。</a:t>
            </a:r>
            <a:endParaRPr lang="ja-JP" altLang="ja-JP" sz="1000" dirty="0">
              <a:latin typeface="HGP創英ﾌﾟﾚｾﾞﾝｽEB" panose="02020800000000000000" pitchFamily="18" charset="-128"/>
              <a:ea typeface="HGP創英ﾌﾟﾚｾﾞﾝｽEB" panose="02020800000000000000" pitchFamily="18" charset="-128"/>
            </a:endParaRPr>
          </a:p>
        </p:txBody>
      </p:sp>
      <p:pic>
        <p:nvPicPr>
          <p:cNvPr id="3074" name="Picture 2" descr="o026604001447379870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5415200"/>
            <a:ext cx="2533650" cy="381000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188229" y="2868770"/>
            <a:ext cx="2087033" cy="461665"/>
          </a:xfrm>
          <a:prstGeom prst="rect">
            <a:avLst/>
          </a:prstGeom>
        </p:spPr>
        <p:txBody>
          <a:bodyPr wrap="square">
            <a:spAutoFit/>
          </a:bodyPr>
          <a:lstStyle/>
          <a:p>
            <a:pPr algn="ctr"/>
            <a:r>
              <a:rPr lang="ja-JP" altLang="en-US" sz="1000" b="1" dirty="0">
                <a:latin typeface="HGP創英ﾌﾟﾚｾﾞﾝｽEB" panose="02020800000000000000" pitchFamily="18" charset="-128"/>
                <a:ea typeface="HGP創英ﾌﾟﾚｾﾞﾝｽEB" panose="02020800000000000000" pitchFamily="18" charset="-128"/>
              </a:rPr>
              <a:t>食べる</a:t>
            </a:r>
            <a:r>
              <a:rPr lang="ja-JP" altLang="en-US" sz="1000" dirty="0" smtClean="0">
                <a:latin typeface="HGP創英ﾌﾟﾚｾﾞﾝｽEB" panose="02020800000000000000" pitchFamily="18" charset="-128"/>
                <a:ea typeface="HGP創英ﾌﾟﾚｾﾞﾝｽEB" panose="02020800000000000000" pitchFamily="18" charset="-128"/>
              </a:rPr>
              <a:t>ダイエットプロデューサー</a:t>
            </a:r>
            <a:r>
              <a:rPr lang="en-US" altLang="ja-JP" sz="1000" b="1" dirty="0" smtClean="0">
                <a:latin typeface="HGP創英ﾌﾟﾚｾﾞﾝｽEB" panose="02020800000000000000" pitchFamily="18" charset="-128"/>
                <a:ea typeface="HGP創英ﾌﾟﾚｾﾞﾝｽEB" panose="02020800000000000000" pitchFamily="18" charset="-128"/>
              </a:rPr>
              <a:t/>
            </a:r>
            <a:br>
              <a:rPr lang="en-US" altLang="ja-JP" sz="1000" b="1" dirty="0" smtClean="0">
                <a:latin typeface="HGP創英ﾌﾟﾚｾﾞﾝｽEB" panose="02020800000000000000" pitchFamily="18" charset="-128"/>
                <a:ea typeface="HGP創英ﾌﾟﾚｾﾞﾝｽEB" panose="02020800000000000000" pitchFamily="18" charset="-128"/>
              </a:rPr>
            </a:br>
            <a:r>
              <a:rPr lang="ja-JP" altLang="en-US" sz="1400" b="1" dirty="0" smtClean="0">
                <a:latin typeface="HGP創英ﾌﾟﾚｾﾞﾝｽEB" panose="02020800000000000000" pitchFamily="18" charset="-128"/>
                <a:ea typeface="HGP創英ﾌﾟﾚｾﾞﾝｽEB" panose="02020800000000000000" pitchFamily="18" charset="-128"/>
              </a:rPr>
              <a:t>中川 明美 </a:t>
            </a:r>
            <a:r>
              <a:rPr lang="ja-JP" altLang="en-US" sz="1100" b="1" dirty="0" smtClean="0">
                <a:latin typeface="HGP創英ﾌﾟﾚｾﾞﾝｽEB" panose="02020800000000000000" pitchFamily="18" charset="-128"/>
                <a:ea typeface="HGP創英ﾌﾟﾚｾﾞﾝｽEB" panose="02020800000000000000" pitchFamily="18" charset="-128"/>
              </a:rPr>
              <a:t>さん</a:t>
            </a:r>
            <a:endParaRPr lang="ja-JP" altLang="en-US" sz="2400" dirty="0">
              <a:latin typeface="HGP創英ﾌﾟﾚｾﾞﾝｽEB" panose="02020800000000000000" pitchFamily="18" charset="-128"/>
              <a:ea typeface="HGP創英ﾌﾟﾚｾﾞﾝｽEB" panose="02020800000000000000" pitchFamily="18" charset="-128"/>
            </a:endParaRPr>
          </a:p>
        </p:txBody>
      </p:sp>
      <p:sp>
        <p:nvSpPr>
          <p:cNvPr id="19" name="正方形/長方形 18"/>
          <p:cNvSpPr/>
          <p:nvPr/>
        </p:nvSpPr>
        <p:spPr>
          <a:xfrm>
            <a:off x="310993" y="3395348"/>
            <a:ext cx="6472767" cy="1446550"/>
          </a:xfrm>
          <a:prstGeom prst="rect">
            <a:avLst/>
          </a:prstGeom>
        </p:spPr>
        <p:txBody>
          <a:bodyPr wrap="square">
            <a:spAutoFit/>
          </a:bodyPr>
          <a:lstStyle/>
          <a:p>
            <a:pPr lvl="0"/>
            <a:r>
              <a:rPr lang="ja-JP" altLang="en-US" sz="1200" dirty="0" smtClean="0">
                <a:solidFill>
                  <a:srgbClr val="FF0000"/>
                </a:solidFill>
                <a:latin typeface="HGP創英ﾌﾟﾚｾﾞﾝｽEB" panose="02020800000000000000" pitchFamily="18" charset="-128"/>
                <a:ea typeface="HGP創英ﾌﾟﾚｾﾞﾝｽEB" panose="02020800000000000000" pitchFamily="18" charset="-128"/>
              </a:rPr>
              <a:t>その</a:t>
            </a: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結果、１ヶ月でしっかりコンサルの料金をペイできました</a:t>
            </a:r>
            <a:r>
              <a:rPr lang="ja-JP" altLang="en-US" sz="1200" dirty="0" smtClean="0">
                <a:solidFill>
                  <a:srgbClr val="FF0000"/>
                </a:solidFill>
                <a:latin typeface="HGP創英ﾌﾟﾚｾﾞﾝｽEB" panose="02020800000000000000" pitchFamily="18" charset="-128"/>
                <a:ea typeface="HGP創英ﾌﾟﾚｾﾞﾝｽEB" panose="02020800000000000000" pitchFamily="18" charset="-128"/>
              </a:rPr>
              <a:t>。</a:t>
            </a:r>
            <a:endParaRPr lang="en-US" altLang="ja-JP" sz="1200" dirty="0" smtClean="0">
              <a:solidFill>
                <a:srgbClr val="FF0000"/>
              </a:solidFill>
              <a:latin typeface="HGP創英ﾌﾟﾚｾﾞﾝｽEB" panose="02020800000000000000" pitchFamily="18" charset="-128"/>
              <a:ea typeface="HGP創英ﾌﾟﾚｾﾞﾝｽEB" panose="02020800000000000000" pitchFamily="18" charset="-128"/>
            </a:endParaRPr>
          </a:p>
          <a:p>
            <a:pPr lvl="0"/>
            <a:r>
              <a:rPr lang="ja-JP" altLang="en-US" sz="1200" dirty="0" smtClean="0">
                <a:solidFill>
                  <a:srgbClr val="FF0000"/>
                </a:solidFill>
                <a:latin typeface="HGP創英ﾌﾟﾚｾﾞﾝｽEB" panose="02020800000000000000" pitchFamily="18" charset="-128"/>
                <a:ea typeface="HGP創英ﾌﾟﾚｾﾞﾝｽEB" panose="02020800000000000000" pitchFamily="18" charset="-128"/>
              </a:rPr>
              <a:t>もちろん</a:t>
            </a: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住福先生の手厚いサポートがあったおかげです。</a:t>
            </a:r>
            <a:r>
              <a:rPr lang="ja-JP" altLang="en-US" sz="1200" b="1" dirty="0">
                <a:solidFill>
                  <a:srgbClr val="FF0000"/>
                </a:solidFill>
                <a:latin typeface="HGP創英ﾌﾟﾚｾﾞﾝｽEB" panose="02020800000000000000" pitchFamily="18" charset="-128"/>
                <a:ea typeface="HGP創英ﾌﾟﾚｾﾞﾝｽEB" panose="02020800000000000000" pitchFamily="18" charset="-128"/>
              </a:rPr>
              <a:t/>
            </a:r>
            <a:br>
              <a:rPr lang="ja-JP" altLang="en-US" sz="1200" b="1" dirty="0">
                <a:solidFill>
                  <a:srgbClr val="FF0000"/>
                </a:solidFill>
                <a:latin typeface="HGP創英ﾌﾟﾚｾﾞﾝｽEB" panose="02020800000000000000" pitchFamily="18" charset="-128"/>
                <a:ea typeface="HGP創英ﾌﾟﾚｾﾞﾝｽEB" panose="02020800000000000000" pitchFamily="18" charset="-128"/>
              </a:rPr>
            </a:br>
            <a:endParaRPr lang="en-US" altLang="ja-JP" sz="1000" b="1" dirty="0" smtClean="0">
              <a:solidFill>
                <a:srgbClr val="FF0000"/>
              </a:solidFill>
              <a:latin typeface="HGP創英ﾌﾟﾚｾﾞﾝｽEB" panose="02020800000000000000" pitchFamily="18" charset="-128"/>
              <a:ea typeface="HGP創英ﾌﾟﾚｾﾞﾝｽEB" panose="02020800000000000000" pitchFamily="18" charset="-128"/>
            </a:endParaRPr>
          </a:p>
          <a:p>
            <a:pPr lvl="0"/>
            <a:r>
              <a:rPr lang="ja-JP" altLang="en-US" sz="1000" dirty="0" smtClean="0">
                <a:latin typeface="HGP創英ﾌﾟﾚｾﾞﾝｽEB" panose="02020800000000000000" pitchFamily="18" charset="-128"/>
                <a:ea typeface="HGP創英ﾌﾟﾚｾﾞﾝｽEB" panose="02020800000000000000" pitchFamily="18" charset="-128"/>
              </a:rPr>
              <a:t>のらりくらり</a:t>
            </a:r>
            <a:r>
              <a:rPr lang="ja-JP" altLang="en-US" sz="1000" dirty="0">
                <a:latin typeface="HGP創英ﾌﾟﾚｾﾞﾝｽEB" panose="02020800000000000000" pitchFamily="18" charset="-128"/>
                <a:ea typeface="HGP創英ﾌﾟﾚｾﾞﾝｽEB" panose="02020800000000000000" pitchFamily="18" charset="-128"/>
              </a:rPr>
              <a:t>と超マイペースで宿題をこなしていました</a:t>
            </a:r>
            <a:r>
              <a:rPr lang="ja-JP" altLang="en-US" sz="1000" dirty="0" smtClean="0">
                <a:latin typeface="HGP創英ﾌﾟﾚｾﾞﾝｽEB" panose="02020800000000000000" pitchFamily="18" charset="-128"/>
                <a:ea typeface="HGP創英ﾌﾟﾚｾﾞﾝｽEB" panose="02020800000000000000" pitchFamily="18" charset="-128"/>
              </a:rPr>
              <a:t>が、そんな</a:t>
            </a:r>
            <a:r>
              <a:rPr lang="ja-JP" altLang="en-US" sz="1000" dirty="0">
                <a:latin typeface="HGP創英ﾌﾟﾚｾﾞﾝｽEB" panose="02020800000000000000" pitchFamily="18" charset="-128"/>
                <a:ea typeface="HGP創英ﾌﾟﾚｾﾞﾝｽEB" panose="02020800000000000000" pitchFamily="18" charset="-128"/>
              </a:rPr>
              <a:t>私でも辛抱強くご指導いただいた</a:t>
            </a:r>
            <a:r>
              <a:rPr lang="ja-JP" altLang="en-US" sz="1000" dirty="0" smtClean="0">
                <a:latin typeface="HGP創英ﾌﾟﾚｾﾞﾝｽEB" panose="02020800000000000000" pitchFamily="18" charset="-128"/>
                <a:ea typeface="HGP創英ﾌﾟﾚｾﾞﾝｽEB" panose="02020800000000000000" pitchFamily="18" charset="-128"/>
              </a:rPr>
              <a:t>こと本当</a:t>
            </a:r>
            <a:r>
              <a:rPr lang="ja-JP" altLang="en-US" sz="1000" dirty="0">
                <a:latin typeface="HGP創英ﾌﾟﾚｾﾞﾝｽEB" panose="02020800000000000000" pitchFamily="18" charset="-128"/>
                <a:ea typeface="HGP創英ﾌﾟﾚｾﾞﾝｽEB" panose="02020800000000000000" pitchFamily="18" charset="-128"/>
              </a:rPr>
              <a:t>に感謝しております</a:t>
            </a:r>
            <a:r>
              <a:rPr lang="ja-JP" altLang="en-US" sz="1000" dirty="0" smtClean="0">
                <a:latin typeface="HGP創英ﾌﾟﾚｾﾞﾝｽEB" panose="02020800000000000000" pitchFamily="18" charset="-128"/>
                <a:ea typeface="HGP創英ﾌﾟﾚｾﾞﾝｽEB" panose="02020800000000000000" pitchFamily="18" charset="-128"/>
              </a:rPr>
              <a:t>。</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最後</a:t>
            </a:r>
            <a:r>
              <a:rPr lang="ja-JP" altLang="en-US" sz="1000" dirty="0" smtClean="0">
                <a:latin typeface="HGP創英ﾌﾟﾚｾﾞﾝｽEB" panose="02020800000000000000" pitchFamily="18" charset="-128"/>
                <a:ea typeface="HGP創英ﾌﾟﾚｾﾞﾝｽEB" panose="02020800000000000000" pitchFamily="18" charset="-128"/>
              </a:rPr>
              <a:t>に</a:t>
            </a:r>
            <a:r>
              <a:rPr lang="ja-JP" altLang="en-US" sz="1000" dirty="0" err="1" smtClean="0">
                <a:latin typeface="HGP創英ﾌﾟﾚｾﾞﾝｽEB" panose="02020800000000000000" pitchFamily="18" charset="-128"/>
                <a:ea typeface="HGP創英ﾌﾟﾚｾﾞﾝｽEB" panose="02020800000000000000" pitchFamily="18" charset="-128"/>
              </a:rPr>
              <a:t>、、、</a:t>
            </a:r>
            <a:r>
              <a:rPr lang="ja-JP" altLang="en-US" sz="1000" dirty="0" smtClean="0">
                <a:latin typeface="HGP創英ﾌﾟﾚｾﾞﾝｽEB" panose="02020800000000000000" pitchFamily="18" charset="-128"/>
                <a:ea typeface="HGP創英ﾌﾟﾚｾﾞﾝｽEB" panose="02020800000000000000" pitchFamily="18" charset="-128"/>
              </a:rPr>
              <a:t>私</a:t>
            </a:r>
            <a:r>
              <a:rPr lang="ja-JP" altLang="en-US" sz="1000" dirty="0">
                <a:latin typeface="HGP創英ﾌﾟﾚｾﾞﾝｽEB" panose="02020800000000000000" pitchFamily="18" charset="-128"/>
                <a:ea typeface="HGP創英ﾌﾟﾚｾﾞﾝｽEB" panose="02020800000000000000" pitchFamily="18" charset="-128"/>
              </a:rPr>
              <a:t>は</a:t>
            </a:r>
            <a:r>
              <a:rPr lang="ja-JP" altLang="en-US" sz="1000" dirty="0" smtClean="0">
                <a:latin typeface="HGP創英ﾌﾟﾚｾﾞﾝｽEB" panose="02020800000000000000" pitchFamily="18" charset="-128"/>
                <a:ea typeface="HGP創英ﾌﾟﾚｾﾞﾝｽEB" panose="02020800000000000000" pitchFamily="18" charset="-128"/>
              </a:rPr>
              <a:t>以前コンサル</a:t>
            </a:r>
            <a:r>
              <a:rPr lang="ja-JP" altLang="en-US" sz="1000" dirty="0">
                <a:latin typeface="HGP創英ﾌﾟﾚｾﾞﾝｽEB" panose="02020800000000000000" pitchFamily="18" charset="-128"/>
                <a:ea typeface="HGP創英ﾌﾟﾚｾﾞﾝｽEB" panose="02020800000000000000" pitchFamily="18" charset="-128"/>
              </a:rPr>
              <a:t>の先生選びを間違った経験があります</a:t>
            </a:r>
            <a:r>
              <a:rPr lang="ja-JP" altLang="en-US" sz="1000" dirty="0" smtClean="0">
                <a:latin typeface="HGP創英ﾌﾟﾚｾﾞﾝｽEB" panose="02020800000000000000" pitchFamily="18" charset="-128"/>
                <a:ea typeface="HGP創英ﾌﾟﾚｾﾞﾝｽEB" panose="02020800000000000000" pitchFamily="18" charset="-128"/>
              </a:rPr>
              <a:t>。</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いいコンサルの先生の見つけ方</a:t>
            </a:r>
            <a:r>
              <a:rPr lang="ja-JP" altLang="en-US" sz="1200" dirty="0" smtClean="0">
                <a:solidFill>
                  <a:srgbClr val="FF0000"/>
                </a:solidFill>
                <a:latin typeface="HGP創英ﾌﾟﾚｾﾞﾝｽEB" panose="02020800000000000000" pitchFamily="18" charset="-128"/>
                <a:ea typeface="HGP創英ﾌﾟﾚｾﾞﾝｽEB" panose="02020800000000000000" pitchFamily="18" charset="-128"/>
              </a:rPr>
              <a:t>はクライアント</a:t>
            </a: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の実績をだされているかどうかを基準に選ばれるといいです</a:t>
            </a:r>
            <a:r>
              <a:rPr lang="ja-JP" altLang="en-US" sz="1200" dirty="0" smtClean="0">
                <a:solidFill>
                  <a:srgbClr val="FF0000"/>
                </a:solidFill>
                <a:latin typeface="HGP創英ﾌﾟﾚｾﾞﾝｽEB" panose="02020800000000000000" pitchFamily="18" charset="-128"/>
                <a:ea typeface="HGP創英ﾌﾟﾚｾﾞﾝｽEB" panose="02020800000000000000" pitchFamily="18" charset="-128"/>
              </a:rPr>
              <a:t>よ＾</a:t>
            </a: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a:t>
            </a:r>
            <a:endParaRPr lang="ja-JP" altLang="ja-JP" sz="1000" dirty="0">
              <a:solidFill>
                <a:srgbClr val="FF0000"/>
              </a:solidFill>
              <a:latin typeface="HGP創英ﾌﾟﾚｾﾞﾝｽEB" panose="02020800000000000000" pitchFamily="18" charset="-128"/>
              <a:ea typeface="HGP創英ﾌﾟﾚｾﾞﾝｽEB" panose="02020800000000000000" pitchFamily="18" charset="-128"/>
            </a:endParaRPr>
          </a:p>
        </p:txBody>
      </p:sp>
      <p:cxnSp>
        <p:nvCxnSpPr>
          <p:cNvPr id="21" name="直線コネクタ 20"/>
          <p:cNvCxnSpPr/>
          <p:nvPr/>
        </p:nvCxnSpPr>
        <p:spPr>
          <a:xfrm>
            <a:off x="967158" y="4993369"/>
            <a:ext cx="5020734"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94058" y="6594100"/>
            <a:ext cx="2061634" cy="469359"/>
          </a:xfrm>
          <a:prstGeom prst="rect">
            <a:avLst/>
          </a:prstGeom>
        </p:spPr>
        <p:txBody>
          <a:bodyPr wrap="square">
            <a:spAutoFit/>
          </a:bodyPr>
          <a:lstStyle/>
          <a:p>
            <a:pPr algn="ctr"/>
            <a:r>
              <a:rPr lang="ja-JP" altLang="en-US" sz="1000" dirty="0" smtClean="0">
                <a:latin typeface="HGP創英ﾌﾟﾚｾﾞﾝｽEB" panose="02020800000000000000" pitchFamily="18" charset="-128"/>
                <a:ea typeface="HGP創英ﾌﾟﾚｾﾞﾝｽEB" panose="02020800000000000000" pitchFamily="18" charset="-128"/>
              </a:rPr>
              <a:t>ヨガスタジオ オーナー</a:t>
            </a:r>
            <a:endParaRPr lang="en-US" altLang="ja-JP" sz="1000" dirty="0" smtClean="0">
              <a:latin typeface="HGP創英ﾌﾟﾚｾﾞﾝｽEB" panose="02020800000000000000" pitchFamily="18" charset="-128"/>
              <a:ea typeface="HGP創英ﾌﾟﾚｾﾞﾝｽEB" panose="02020800000000000000" pitchFamily="18" charset="-128"/>
            </a:endParaRPr>
          </a:p>
          <a:p>
            <a:pPr algn="ctr"/>
            <a:r>
              <a:rPr lang="ja-JP" altLang="en-US" sz="1400" b="1" dirty="0" smtClean="0">
                <a:latin typeface="HGP創英ﾌﾟﾚｾﾞﾝｽEB" panose="02020800000000000000" pitchFamily="18" charset="-128"/>
                <a:ea typeface="HGP創英ﾌﾟﾚｾﾞﾝｽEB" panose="02020800000000000000" pitchFamily="18" charset="-128"/>
              </a:rPr>
              <a:t>大原 </a:t>
            </a:r>
            <a:r>
              <a:rPr lang="en-US" altLang="ja-JP" sz="1400" b="1" dirty="0" smtClean="0">
                <a:latin typeface="HGP創英ﾌﾟﾚｾﾞﾝｽEB" panose="02020800000000000000" pitchFamily="18" charset="-128"/>
                <a:ea typeface="HGP創英ﾌﾟﾚｾﾞﾝｽEB" panose="02020800000000000000" pitchFamily="18" charset="-128"/>
              </a:rPr>
              <a:t>Chai </a:t>
            </a:r>
            <a:r>
              <a:rPr lang="ja-JP" altLang="en-US" sz="1050" dirty="0" smtClean="0">
                <a:latin typeface="HGP創英ﾌﾟﾚｾﾞﾝｽEB" panose="02020800000000000000" pitchFamily="18" charset="-128"/>
                <a:ea typeface="HGP創英ﾌﾟﾚｾﾞﾝｽEB" panose="02020800000000000000" pitchFamily="18" charset="-128"/>
              </a:rPr>
              <a:t>さん</a:t>
            </a:r>
            <a:endParaRPr lang="ja-JP" altLang="en-US" sz="1050" i="0" dirty="0">
              <a:effectLst/>
              <a:latin typeface="HGP創英ﾌﾟﾚｾﾞﾝｽEB" panose="02020800000000000000" pitchFamily="18" charset="-128"/>
              <a:ea typeface="HGP創英ﾌﾟﾚｾﾞﾝｽEB" panose="02020800000000000000" pitchFamily="18" charset="-128"/>
            </a:endParaRPr>
          </a:p>
        </p:txBody>
      </p:sp>
      <p:sp>
        <p:nvSpPr>
          <p:cNvPr id="23" name="正方形/長方形 22"/>
          <p:cNvSpPr/>
          <p:nvPr/>
        </p:nvSpPr>
        <p:spPr>
          <a:xfrm>
            <a:off x="2114392" y="5229709"/>
            <a:ext cx="4737100" cy="1785104"/>
          </a:xfrm>
          <a:prstGeom prst="rect">
            <a:avLst/>
          </a:prstGeom>
        </p:spPr>
        <p:txBody>
          <a:bodyPr wrap="square">
            <a:spAutoFit/>
          </a:bodyPr>
          <a:lstStyle/>
          <a:p>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純さんにコンサルをして頂くようになり、</a:t>
            </a:r>
            <a:b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ブログがきっかけで御来店される新規のお客様が格段に増えました。</a:t>
            </a:r>
            <a:b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それまで力を入れていなかったパーソナルも少人数制のヨガスタジオでありながら、こんなにもパーソナルのご予約が入るのは珍しいのでは？と思うほどになりました。</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それは、そのサービスの価値を、分かりやすく感じて頂けるような見せ方と方法を</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教えて頂けたからだと思います。</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またメルマガやキャンペーンの売りだし方なども、純さんならではの角度や発想を</a:t>
            </a:r>
            <a:r>
              <a:rPr lang="ja-JP" altLang="en-US" sz="1000" dirty="0" smtClean="0">
                <a:latin typeface="HGP創英ﾌﾟﾚｾﾞﾝｽEB" panose="02020800000000000000" pitchFamily="18" charset="-128"/>
                <a:ea typeface="HGP創英ﾌﾟﾚｾﾞﾝｽEB" panose="02020800000000000000" pitchFamily="18" charset="-128"/>
              </a:rPr>
              <a:t>織り</a:t>
            </a:r>
            <a:endParaRPr lang="en-US" altLang="ja-JP" sz="1000" dirty="0" smtClean="0">
              <a:latin typeface="HGP創英ﾌﾟﾚｾﾞﾝｽEB" panose="02020800000000000000" pitchFamily="18" charset="-128"/>
              <a:ea typeface="HGP創英ﾌﾟﾚｾﾞﾝｽEB" panose="02020800000000000000" pitchFamily="18" charset="-128"/>
            </a:endParaRPr>
          </a:p>
          <a:p>
            <a:r>
              <a:rPr lang="ja-JP" altLang="en-US" sz="1000" dirty="0" smtClean="0">
                <a:latin typeface="HGP創英ﾌﾟﾚｾﾞﾝｽEB" panose="02020800000000000000" pitchFamily="18" charset="-128"/>
                <a:ea typeface="HGP創英ﾌﾟﾚｾﾞﾝｽEB" panose="02020800000000000000" pitchFamily="18" charset="-128"/>
              </a:rPr>
              <a:t>交ぜて</a:t>
            </a:r>
            <a:r>
              <a:rPr lang="ja-JP" altLang="en-US" sz="1000" dirty="0">
                <a:latin typeface="HGP創英ﾌﾟﾚｾﾞﾝｽEB" panose="02020800000000000000" pitchFamily="18" charset="-128"/>
                <a:ea typeface="HGP創英ﾌﾟﾚｾﾞﾝｽEB" panose="02020800000000000000" pitchFamily="18" charset="-128"/>
              </a:rPr>
              <a:t>アドバイス下さるので、ほんとに縁の下の力持ちとして頼らせて頂いております</a:t>
            </a:r>
            <a:r>
              <a:rPr lang="ja-JP" altLang="en-US" sz="1000" dirty="0" smtClean="0">
                <a:latin typeface="HGP創英ﾌﾟﾚｾﾞﾝｽEB" panose="02020800000000000000" pitchFamily="18" charset="-128"/>
                <a:ea typeface="HGP創英ﾌﾟﾚｾﾞﾝｽEB" panose="02020800000000000000" pitchFamily="18" charset="-128"/>
              </a:rPr>
              <a:t>。</a:t>
            </a:r>
            <a:endParaRPr lang="ja-JP" altLang="en-US" sz="1000" dirty="0">
              <a:latin typeface="HGP創英ﾌﾟﾚｾﾞﾝｽEB" panose="02020800000000000000" pitchFamily="18" charset="-128"/>
              <a:ea typeface="HGP創英ﾌﾟﾚｾﾞﾝｽEB" panose="02020800000000000000" pitchFamily="18" charset="-128"/>
            </a:endParaRPr>
          </a:p>
        </p:txBody>
      </p:sp>
      <p:sp>
        <p:nvSpPr>
          <p:cNvPr id="24" name="正方形/長方形 23"/>
          <p:cNvSpPr/>
          <p:nvPr/>
        </p:nvSpPr>
        <p:spPr>
          <a:xfrm>
            <a:off x="387191" y="7081121"/>
            <a:ext cx="6100234" cy="2616101"/>
          </a:xfrm>
          <a:prstGeom prst="rect">
            <a:avLst/>
          </a:prstGeom>
        </p:spPr>
        <p:txBody>
          <a:bodyPr wrap="square">
            <a:spAutoFit/>
          </a:bodyPr>
          <a:lstStyle/>
          <a:p>
            <a:r>
              <a:rPr lang="ja-JP" altLang="en-US" sz="1000" dirty="0">
                <a:latin typeface="HGP創英ﾌﾟﾚｾﾞﾝｽEB" panose="02020800000000000000" pitchFamily="18" charset="-128"/>
                <a:ea typeface="HGP創英ﾌﾟﾚｾﾞﾝｽEB" panose="02020800000000000000" pitchFamily="18" charset="-128"/>
              </a:rPr>
              <a:t>純さんのお仕事に取り組まれる姿勢から、私の仕事へのマインドが変わったことも、とても大きかったです。</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純さんと出逢い、それまで抱いていた“コンサル”のイメージが大きく変わりました。</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400" dirty="0">
                <a:solidFill>
                  <a:srgbClr val="FF0000"/>
                </a:solidFill>
                <a:latin typeface="HGP創英ﾌﾟﾚｾﾞﾝｽEB" panose="02020800000000000000" pitchFamily="18" charset="-128"/>
                <a:ea typeface="HGP創英ﾌﾟﾚｾﾞﾝｽEB" panose="02020800000000000000" pitchFamily="18" charset="-128"/>
              </a:rPr>
              <a:t>とにかく、親切丁寧で仕事が早い！</a:t>
            </a:r>
            <a:br>
              <a:rPr lang="ja-JP" altLang="en-US" sz="1400" dirty="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それだけなら他にもいそうですよね</a:t>
            </a:r>
            <a:r>
              <a:rPr lang="ja-JP" altLang="en-US" sz="1000" dirty="0" smtClean="0">
                <a:latin typeface="HGP創英ﾌﾟﾚｾﾞﾝｽEB" panose="02020800000000000000" pitchFamily="18" charset="-128"/>
                <a:ea typeface="HGP創英ﾌﾟﾚｾﾞﾝｽEB" panose="02020800000000000000" pitchFamily="18" charset="-128"/>
              </a:rPr>
              <a:t>。ただ</a:t>
            </a:r>
            <a:r>
              <a:rPr lang="ja-JP" altLang="en-US" sz="1000" dirty="0">
                <a:latin typeface="HGP創英ﾌﾟﾚｾﾞﾝｽEB" panose="02020800000000000000" pitchFamily="18" charset="-128"/>
                <a:ea typeface="HGP創英ﾌﾟﾚｾﾞﾝｽEB" panose="02020800000000000000" pitchFamily="18" charset="-128"/>
              </a:rPr>
              <a:t>仕事の要求に応えるだけではなく、そこに“心”を感じました</a:t>
            </a:r>
            <a:r>
              <a:rPr lang="ja-JP" altLang="en-US" sz="1000" dirty="0" smtClean="0">
                <a:latin typeface="HGP創英ﾌﾟﾚｾﾞﾝｽEB" panose="02020800000000000000" pitchFamily="18" charset="-128"/>
                <a:ea typeface="HGP創英ﾌﾟﾚｾﾞﾝｽEB" panose="02020800000000000000" pitchFamily="18" charset="-128"/>
              </a:rPr>
              <a:t>。</a:t>
            </a: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endParaRPr lang="en-US" altLang="ja-JP" sz="1000" dirty="0" smtClean="0">
              <a:latin typeface="HGP創英ﾌﾟﾚｾﾞﾝｽEB" panose="02020800000000000000" pitchFamily="18" charset="-128"/>
              <a:ea typeface="HGP創英ﾌﾟﾚｾﾞﾝｽEB" panose="02020800000000000000" pitchFamily="18" charset="-128"/>
            </a:endParaRPr>
          </a:p>
          <a:p>
            <a:r>
              <a:rPr lang="ja-JP" altLang="en-US" sz="1000" dirty="0" smtClean="0">
                <a:latin typeface="HGP創英ﾌﾟﾚｾﾞﾝｽEB" panose="02020800000000000000" pitchFamily="18" charset="-128"/>
                <a:ea typeface="HGP創英ﾌﾟﾚｾﾞﾝｽEB" panose="02020800000000000000" pitchFamily="18" charset="-128"/>
              </a:rPr>
              <a:t>事業</a:t>
            </a:r>
            <a:r>
              <a:rPr lang="ja-JP" altLang="en-US" sz="1000" dirty="0">
                <a:latin typeface="HGP創英ﾌﾟﾚｾﾞﾝｽEB" panose="02020800000000000000" pitchFamily="18" charset="-128"/>
                <a:ea typeface="HGP創英ﾌﾟﾚｾﾞﾝｽEB" panose="02020800000000000000" pitchFamily="18" charset="-128"/>
              </a:rPr>
              <a:t>をおこなっていると、時には不安にもなるし迷いも生まれます。</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的確に道を示してくれながら、自分では気付かない魅力に気付かせ自信を与えてくれる</a:t>
            </a:r>
            <a:r>
              <a:rPr lang="ja-JP" altLang="en-US" sz="1000" dirty="0" smtClean="0">
                <a:latin typeface="HGP創英ﾌﾟﾚｾﾞﾝｽEB" panose="02020800000000000000" pitchFamily="18" charset="-128"/>
                <a:ea typeface="HGP創英ﾌﾟﾚｾﾞﾝｽEB" panose="02020800000000000000" pitchFamily="18" charset="-128"/>
              </a:rPr>
              <a:t>。</a:t>
            </a:r>
            <a:endParaRPr lang="en-US" altLang="ja-JP" sz="1000" dirty="0" smtClean="0">
              <a:latin typeface="HGP創英ﾌﾟﾚｾﾞﾝｽEB" panose="02020800000000000000" pitchFamily="18" charset="-128"/>
              <a:ea typeface="HGP創英ﾌﾟﾚｾﾞﾝｽEB" panose="02020800000000000000" pitchFamily="18" charset="-128"/>
            </a:endParaRPr>
          </a:p>
          <a:p>
            <a:r>
              <a:rPr lang="ja-JP" altLang="en-US" sz="1000" dirty="0" smtClean="0">
                <a:latin typeface="HGP創英ﾌﾟﾚｾﾞﾝｽEB" panose="02020800000000000000" pitchFamily="18" charset="-128"/>
                <a:ea typeface="HGP創英ﾌﾟﾚｾﾞﾝｽEB" panose="02020800000000000000" pitchFamily="18" charset="-128"/>
              </a:rPr>
              <a:t>力強いサポーター</a:t>
            </a:r>
            <a:r>
              <a:rPr lang="ja-JP" altLang="en-US" sz="1000" dirty="0">
                <a:latin typeface="HGP創英ﾌﾟﾚｾﾞﾝｽEB" panose="02020800000000000000" pitchFamily="18" charset="-128"/>
                <a:ea typeface="HGP創英ﾌﾟﾚｾﾞﾝｽEB" panose="02020800000000000000" pitchFamily="18" charset="-128"/>
              </a:rPr>
              <a:t>となってくれます。</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些細なメールひとつにしても決して事務的ではないから</a:t>
            </a:r>
            <a:r>
              <a:rPr lang="ja-JP" altLang="en-US" sz="1000" dirty="0" smtClean="0">
                <a:latin typeface="HGP創英ﾌﾟﾚｾﾞﾝｽEB" panose="02020800000000000000" pitchFamily="18" charset="-128"/>
                <a:ea typeface="HGP創英ﾌﾟﾚｾﾞﾝｽEB" panose="02020800000000000000" pitchFamily="18" charset="-128"/>
              </a:rPr>
              <a:t>、心</a:t>
            </a:r>
            <a:r>
              <a:rPr lang="ja-JP" altLang="en-US" sz="1000" dirty="0">
                <a:latin typeface="HGP創英ﾌﾟﾚｾﾞﾝｽEB" panose="02020800000000000000" pitchFamily="18" charset="-128"/>
                <a:ea typeface="HGP創英ﾌﾟﾚｾﾞﾝｽEB" panose="02020800000000000000" pitchFamily="18" charset="-128"/>
              </a:rPr>
              <a:t>を感じられる対応に信頼感が生まれます。</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latin typeface="HGP創英ﾌﾟﾚｾﾞﾝｽEB" panose="02020800000000000000" pitchFamily="18" charset="-128"/>
                <a:ea typeface="HGP創英ﾌﾟﾚｾﾞﾝｽEB" panose="02020800000000000000" pitchFamily="18" charset="-128"/>
              </a:rPr>
              <a:t/>
            </a:r>
            <a:br>
              <a:rPr lang="ja-JP" altLang="en-US" sz="1000" dirty="0">
                <a:latin typeface="HGP創英ﾌﾟﾚｾﾞﾝｽEB" panose="02020800000000000000" pitchFamily="18" charset="-128"/>
                <a:ea typeface="HGP創英ﾌﾟﾚｾﾞﾝｽEB" panose="02020800000000000000" pitchFamily="18" charset="-128"/>
              </a:rPr>
            </a:br>
            <a:r>
              <a:rPr lang="ja-JP" altLang="en-US" sz="1000" dirty="0">
                <a:solidFill>
                  <a:srgbClr val="FF0000"/>
                </a:solidFill>
                <a:latin typeface="HGP創英ﾌﾟﾚｾﾞﾝｽEB" panose="02020800000000000000" pitchFamily="18" charset="-128"/>
                <a:ea typeface="HGP創英ﾌﾟﾚｾﾞﾝｽEB" panose="02020800000000000000" pitchFamily="18" charset="-128"/>
              </a:rPr>
              <a:t>そのお人柄に触れると、何故住福さんが沢山いるコンサルの中から選ばれる存在なのかを実感することが出来ますよ。</a:t>
            </a:r>
          </a:p>
        </p:txBody>
      </p:sp>
      <p:pic>
        <p:nvPicPr>
          <p:cNvPr id="4098" name="Picture 2" descr="o025402141454461166804"/>
          <p:cNvPicPr>
            <a:picLocks noChangeAspect="1" noChangeArrowheads="1"/>
          </p:cNvPicPr>
          <p:nvPr/>
        </p:nvPicPr>
        <p:blipFill rotWithShape="1">
          <a:blip r:embed="rId4">
            <a:extLst>
              <a:ext uri="{28A0092B-C50C-407E-A947-70E740481C1C}">
                <a14:useLocalDpi xmlns:a14="http://schemas.microsoft.com/office/drawing/2010/main" val="0"/>
              </a:ext>
            </a:extLst>
          </a:blip>
          <a:srcRect l="14947"/>
          <a:stretch/>
        </p:blipFill>
        <p:spPr bwMode="auto">
          <a:xfrm>
            <a:off x="467625" y="1253067"/>
            <a:ext cx="1529944" cy="15155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0556288_814406748627903_2689960034759226954_n"/>
          <p:cNvPicPr>
            <a:picLocks noChangeAspect="1" noChangeArrowheads="1"/>
          </p:cNvPicPr>
          <p:nvPr/>
        </p:nvPicPr>
        <p:blipFill rotWithShape="1">
          <a:blip r:embed="rId5">
            <a:extLst>
              <a:ext uri="{28A0092B-C50C-407E-A947-70E740481C1C}">
                <a14:useLocalDpi xmlns:a14="http://schemas.microsoft.com/office/drawing/2010/main" val="0"/>
              </a:ext>
            </a:extLst>
          </a:blip>
          <a:srcRect r="14197"/>
          <a:stretch/>
        </p:blipFill>
        <p:spPr bwMode="auto">
          <a:xfrm>
            <a:off x="487733" y="5228698"/>
            <a:ext cx="1546226" cy="118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2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44933" y="253460"/>
            <a:ext cx="6167026" cy="1323439"/>
          </a:xfrm>
          <a:prstGeom prst="rect">
            <a:avLst/>
          </a:prstGeom>
        </p:spPr>
        <p:txBody>
          <a:bodyPr wrap="square">
            <a:spAutoFit/>
          </a:bodyPr>
          <a:lstStyle/>
          <a:p>
            <a:pPr algn="ctr"/>
            <a:r>
              <a:rPr lang="ja-JP" altLang="en-US" sz="4000" dirty="0">
                <a:solidFill>
                  <a:srgbClr val="FF0066"/>
                </a:solidFill>
                <a:latin typeface="HGP創英ﾌﾟﾚｾﾞﾝｽEB" panose="02020800000000000000" pitchFamily="18" charset="-128"/>
                <a:ea typeface="HGP創英ﾌﾟﾚｾﾞﾝｽEB" panose="02020800000000000000" pitchFamily="18" charset="-128"/>
              </a:rPr>
              <a:t>人生</a:t>
            </a:r>
            <a:r>
              <a:rPr lang="ja-JP" altLang="en-US" sz="4000" dirty="0" smtClean="0">
                <a:solidFill>
                  <a:srgbClr val="FF0066"/>
                </a:solidFill>
                <a:latin typeface="HGP創英ﾌﾟﾚｾﾞﾝｽEB" panose="02020800000000000000" pitchFamily="18" charset="-128"/>
                <a:ea typeface="HGP創英ﾌﾟﾚｾﾞﾝｽEB" panose="02020800000000000000" pitchFamily="18" charset="-128"/>
              </a:rPr>
              <a:t>を変える</a:t>
            </a:r>
            <a:r>
              <a:rPr lang="ja-JP" altLang="en-US" sz="4000" dirty="0">
                <a:solidFill>
                  <a:srgbClr val="FF0066"/>
                </a:solidFill>
                <a:latin typeface="HGP創英ﾌﾟﾚｾﾞﾝｽEB" panose="02020800000000000000" pitchFamily="18" charset="-128"/>
                <a:ea typeface="HGP創英ﾌﾟﾚｾﾞﾝｽEB" panose="02020800000000000000" pitchFamily="18" charset="-128"/>
              </a:rPr>
              <a:t>１０</a:t>
            </a:r>
            <a:r>
              <a:rPr lang="ja-JP" altLang="en-US" sz="4000" dirty="0" smtClean="0">
                <a:solidFill>
                  <a:srgbClr val="FF0066"/>
                </a:solidFill>
                <a:latin typeface="HGP創英ﾌﾟﾚｾﾞﾝｽEB" panose="02020800000000000000" pitchFamily="18" charset="-128"/>
                <a:ea typeface="HGP創英ﾌﾟﾚｾﾞﾝｽEB" panose="02020800000000000000" pitchFamily="18" charset="-128"/>
              </a:rPr>
              <a:t>個の課題があなたを待っています。</a:t>
            </a:r>
            <a:endParaRPr lang="ja-JP" altLang="en-US" sz="1600" dirty="0">
              <a:solidFill>
                <a:srgbClr val="FF0066"/>
              </a:solidFill>
              <a:latin typeface="HGP創英ﾌﾟﾚｾﾞﾝｽEB" panose="02020800000000000000" pitchFamily="18" charset="-128"/>
              <a:ea typeface="HGP創英ﾌﾟﾚｾﾞﾝｽEB" panose="02020800000000000000" pitchFamily="18" charset="-128"/>
            </a:endParaRPr>
          </a:p>
        </p:txBody>
      </p:sp>
      <p:sp>
        <p:nvSpPr>
          <p:cNvPr id="3" name="正方形/長方形 2"/>
          <p:cNvSpPr/>
          <p:nvPr/>
        </p:nvSpPr>
        <p:spPr>
          <a:xfrm>
            <a:off x="455690" y="1859274"/>
            <a:ext cx="3005127" cy="1461939"/>
          </a:xfrm>
          <a:prstGeom prst="rect">
            <a:avLst/>
          </a:prstGeom>
          <a:solidFill>
            <a:srgbClr val="FEF8F4"/>
          </a:solidFill>
          <a:ln>
            <a:solidFill>
              <a:srgbClr val="FF0066"/>
            </a:solidFill>
          </a:ln>
        </p:spPr>
        <p:txBody>
          <a:bodyPr wrap="square">
            <a:spAutoFit/>
          </a:bodyPr>
          <a:lstStyle/>
          <a:p>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①人生</a:t>
            </a:r>
            <a:r>
              <a:rPr lang="ja-JP" altLang="en-US" sz="1600" dirty="0">
                <a:solidFill>
                  <a:srgbClr val="FF0066"/>
                </a:solidFill>
                <a:latin typeface="HGP創英ﾌﾟﾚｾﾞﾝｽEB" panose="02020800000000000000" pitchFamily="18" charset="-128"/>
                <a:ea typeface="HGP創英ﾌﾟﾚｾﾞﾝｽEB" panose="02020800000000000000" pitchFamily="18" charset="-128"/>
              </a:rPr>
              <a:t>の</a:t>
            </a:r>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棚卸し</a:t>
            </a:r>
            <a: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t/>
            </a:r>
            <a:b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br>
            <a:endParaRPr lang="en-US" altLang="ja-JP" sz="700" dirty="0" smtClean="0">
              <a:solidFill>
                <a:srgbClr val="FF0066"/>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まずはあなたの人生を振り返り、</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人生の経験や強みを見つめ</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ていきます。</a:t>
            </a:r>
            <a:endPar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今までの人生を振り返ることで</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思いがけない発見が沢山あることに驚くことでしょう。</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6" name="正方形/長方形 5"/>
          <p:cNvSpPr/>
          <p:nvPr/>
        </p:nvSpPr>
        <p:spPr>
          <a:xfrm>
            <a:off x="3620797" y="1857670"/>
            <a:ext cx="3005127" cy="1461939"/>
          </a:xfrm>
          <a:prstGeom prst="rect">
            <a:avLst/>
          </a:prstGeom>
          <a:solidFill>
            <a:srgbClr val="FEF8F4"/>
          </a:solidFill>
          <a:ln>
            <a:solidFill>
              <a:srgbClr val="FF0066"/>
            </a:solidFill>
          </a:ln>
        </p:spPr>
        <p:txBody>
          <a:bodyPr wrap="square">
            <a:spAutoFit/>
          </a:bodyPr>
          <a:lstStyle/>
          <a:p>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②自分分析</a:t>
            </a:r>
            <a: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t/>
            </a:r>
            <a:b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br>
            <a:r>
              <a:rPr lang="ja-JP" altLang="en-US" sz="700" dirty="0" smtClean="0">
                <a:solidFill>
                  <a:srgbClr val="FF0066"/>
                </a:solidFill>
                <a:latin typeface="HGP創英ﾌﾟﾚｾﾞﾝｽEB" panose="02020800000000000000" pitchFamily="18" charset="-128"/>
                <a:ea typeface="HGP創英ﾌﾟﾚｾﾞﾝｽEB" panose="02020800000000000000" pitchFamily="18" charset="-128"/>
              </a:rPr>
              <a:t>　</a:t>
            </a:r>
            <a: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t/>
            </a:r>
            <a:b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b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自分の強みをしっかり分析し、</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あなたが売り出すべきジャンル、</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商品内容を見直していきます。</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また現在の立ち位置を見直すことで、</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今やるべきこと</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を洗い出し、最短コースを見つけていきます。</a:t>
            </a:r>
            <a:endPar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endParaRPr lang="en-US" altLang="ja-JP" sz="1100" dirty="0" smtClean="0">
              <a:solidFill>
                <a:srgbClr val="FF0066"/>
              </a:solidFill>
              <a:latin typeface="HGP創英ﾌﾟﾚｾﾞﾝｽEB" panose="02020800000000000000" pitchFamily="18" charset="-128"/>
              <a:ea typeface="HGP創英ﾌﾟﾚｾﾞﾝｽEB" panose="02020800000000000000" pitchFamily="18" charset="-128"/>
            </a:endParaRPr>
          </a:p>
        </p:txBody>
      </p:sp>
      <p:sp>
        <p:nvSpPr>
          <p:cNvPr id="7" name="正方形/長方形 6"/>
          <p:cNvSpPr/>
          <p:nvPr/>
        </p:nvSpPr>
        <p:spPr>
          <a:xfrm>
            <a:off x="454085" y="3411420"/>
            <a:ext cx="3005127" cy="1461939"/>
          </a:xfrm>
          <a:prstGeom prst="rect">
            <a:avLst/>
          </a:prstGeom>
          <a:solidFill>
            <a:srgbClr val="FEF8F4"/>
          </a:solidFill>
          <a:ln>
            <a:solidFill>
              <a:srgbClr val="FF0066"/>
            </a:solidFill>
          </a:ln>
        </p:spPr>
        <p:txBody>
          <a:bodyPr wrap="square">
            <a:spAutoFit/>
          </a:bodyPr>
          <a:lstStyle/>
          <a:p>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③お客</a:t>
            </a:r>
            <a:r>
              <a:rPr lang="ja-JP" altLang="en-US" sz="1600" dirty="0">
                <a:solidFill>
                  <a:srgbClr val="FF0066"/>
                </a:solidFill>
                <a:latin typeface="HGP創英ﾌﾟﾚｾﾞﾝｽEB" panose="02020800000000000000" pitchFamily="18" charset="-128"/>
                <a:ea typeface="HGP創英ﾌﾟﾚｾﾞﾝｽEB" panose="02020800000000000000" pitchFamily="18" charset="-128"/>
              </a:rPr>
              <a:t>様分析</a:t>
            </a:r>
            <a:endParaRPr lang="en-US" altLang="ja-JP" sz="1600" dirty="0">
              <a:solidFill>
                <a:srgbClr val="FF0066"/>
              </a:solidFill>
              <a:latin typeface="HGP創英ﾌﾟﾚｾﾞﾝｽEB" panose="02020800000000000000" pitchFamily="18" charset="-128"/>
              <a:ea typeface="HGP創英ﾌﾟﾚｾﾞﾝｽEB" panose="02020800000000000000" pitchFamily="18" charset="-128"/>
            </a:endParaRPr>
          </a:p>
          <a:p>
            <a:endParaRPr lang="en-US" altLang="ja-JP" sz="700" dirty="0">
              <a:solidFill>
                <a:srgbClr val="FF0066"/>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ペルソナという、理想の</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お客様像を作り上げます。</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サービスやブログ、</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HP</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を</a:t>
            </a:r>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作成する上で</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ペルソナが</a:t>
            </a:r>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心に</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刺さる内容や言葉</a:t>
            </a:r>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を見つける</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ことでビジネスはどんどん加速します。</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8" name="正方形/長方形 7"/>
          <p:cNvSpPr/>
          <p:nvPr/>
        </p:nvSpPr>
        <p:spPr>
          <a:xfrm>
            <a:off x="3619192" y="3409816"/>
            <a:ext cx="3005127" cy="1461939"/>
          </a:xfrm>
          <a:prstGeom prst="rect">
            <a:avLst/>
          </a:prstGeom>
          <a:solidFill>
            <a:srgbClr val="FEF8F4"/>
          </a:solidFill>
          <a:ln>
            <a:solidFill>
              <a:srgbClr val="FF0066"/>
            </a:solidFill>
          </a:ln>
        </p:spPr>
        <p:txBody>
          <a:bodyPr wrap="square">
            <a:spAutoFit/>
          </a:bodyPr>
          <a:lstStyle/>
          <a:p>
            <a:r>
              <a:rPr lang="ja-JP" altLang="en-US" sz="1600" dirty="0">
                <a:solidFill>
                  <a:srgbClr val="FF0066"/>
                </a:solidFill>
                <a:latin typeface="HGP創英ﾌﾟﾚｾﾞﾝｽEB" panose="02020800000000000000" pitchFamily="18" charset="-128"/>
                <a:ea typeface="HGP創英ﾌﾟﾚｾﾞﾝｽEB" panose="02020800000000000000" pitchFamily="18" charset="-128"/>
              </a:rPr>
              <a:t>④</a:t>
            </a:r>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ライバル分析</a:t>
            </a:r>
            <a:endParaRPr lang="en-US" altLang="ja-JP" sz="1600" dirty="0">
              <a:solidFill>
                <a:srgbClr val="FF0066"/>
              </a:solidFill>
              <a:latin typeface="HGP創英ﾌﾟﾚｾﾞﾝｽEB" panose="02020800000000000000" pitchFamily="18" charset="-128"/>
              <a:ea typeface="HGP創英ﾌﾟﾚｾﾞﾝｽEB" panose="02020800000000000000" pitchFamily="18" charset="-128"/>
            </a:endParaRPr>
          </a:p>
          <a:p>
            <a:endParaRPr lang="en-US" altLang="ja-JP" sz="700" dirty="0">
              <a:solidFill>
                <a:srgbClr val="FF0066"/>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ライバルがどんなサービスを</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提供</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し、顧客のどんな悩みを</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解消しているのかをリサーチ！</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成功しているライバルを知ることが一番の成功への近道です。徹底分析しましょう。</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endPar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pic>
        <p:nvPicPr>
          <p:cNvPr id="1026" name="Picture 2" descr="http://itmama.jp/wp-content/uploads/2014/04/shutterstock_199778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94579">
            <a:off x="2426758" y="1892300"/>
            <a:ext cx="1093189" cy="73025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4" descr="http://conlabo.jp/wp-content/uploads/2015/02/self-strength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7412">
            <a:off x="5630105" y="1910081"/>
            <a:ext cx="1090981" cy="70881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http://u-rennai.jp/img/Image/283/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76525">
            <a:off x="2333951" y="3426679"/>
            <a:ext cx="1112211" cy="74234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 name="正方形/長方形 25"/>
          <p:cNvSpPr/>
          <p:nvPr/>
        </p:nvSpPr>
        <p:spPr>
          <a:xfrm>
            <a:off x="463711" y="4937753"/>
            <a:ext cx="3005127" cy="1461939"/>
          </a:xfrm>
          <a:prstGeom prst="rect">
            <a:avLst/>
          </a:prstGeom>
          <a:solidFill>
            <a:srgbClr val="FEF8F4"/>
          </a:solidFill>
          <a:ln>
            <a:solidFill>
              <a:srgbClr val="FF0066"/>
            </a:solidFill>
          </a:ln>
        </p:spPr>
        <p:txBody>
          <a:bodyPr wrap="square">
            <a:spAutoFit/>
          </a:bodyPr>
          <a:lstStyle/>
          <a:p>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⑤販売</a:t>
            </a:r>
            <a:r>
              <a:rPr lang="ja-JP" altLang="en-US" sz="1600" dirty="0">
                <a:solidFill>
                  <a:srgbClr val="FF0066"/>
                </a:solidFill>
                <a:latin typeface="HGP創英ﾌﾟﾚｾﾞﾝｽEB" panose="02020800000000000000" pitchFamily="18" charset="-128"/>
                <a:ea typeface="HGP創英ﾌﾟﾚｾﾞﾝｽEB" panose="02020800000000000000" pitchFamily="18" charset="-128"/>
              </a:rPr>
              <a:t>戦略の</a:t>
            </a:r>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作成</a:t>
            </a:r>
            <a: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t/>
            </a:r>
            <a:b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br>
            <a:endParaRPr lang="en-US" altLang="ja-JP" sz="700" dirty="0" smtClean="0">
              <a:solidFill>
                <a:srgbClr val="FF0066"/>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ターゲットはどういうルートで</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あなた</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を見つけるのか。</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力</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を入れるべき販促方法はなんなのか。</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ここを分析、構築することで最短距離であなたのサービスを売りだしていけます。</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27" name="正方形/長方形 26"/>
          <p:cNvSpPr/>
          <p:nvPr/>
        </p:nvSpPr>
        <p:spPr>
          <a:xfrm>
            <a:off x="3628818" y="4936149"/>
            <a:ext cx="3005127" cy="1461939"/>
          </a:xfrm>
          <a:prstGeom prst="rect">
            <a:avLst/>
          </a:prstGeom>
          <a:solidFill>
            <a:srgbClr val="FEF8F4"/>
          </a:solidFill>
          <a:ln>
            <a:solidFill>
              <a:srgbClr val="FF0066"/>
            </a:solidFill>
          </a:ln>
        </p:spPr>
        <p:txBody>
          <a:bodyPr wrap="square">
            <a:spAutoFit/>
          </a:bodyPr>
          <a:lstStyle/>
          <a:p>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⑥商品づくり</a:t>
            </a:r>
            <a: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t/>
            </a:r>
            <a:b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br>
            <a:r>
              <a:rPr lang="ja-JP" altLang="en-US" sz="700" dirty="0" smtClean="0">
                <a:solidFill>
                  <a:srgbClr val="FF0066"/>
                </a:solidFill>
                <a:latin typeface="HGP創英ﾌﾟﾚｾﾞﾝｽEB" panose="02020800000000000000" pitchFamily="18" charset="-128"/>
                <a:ea typeface="HGP創英ﾌﾟﾚｾﾞﾝｽEB" panose="02020800000000000000" pitchFamily="18" charset="-128"/>
              </a:rPr>
              <a:t>　</a:t>
            </a:r>
            <a: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t/>
            </a:r>
            <a:br>
              <a:rPr lang="en-US" altLang="ja-JP" sz="1600" dirty="0" smtClean="0">
                <a:solidFill>
                  <a:srgbClr val="FF0066"/>
                </a:solidFill>
                <a:latin typeface="HGP創英ﾌﾟﾚｾﾞﾝｽEB" panose="02020800000000000000" pitchFamily="18" charset="-128"/>
                <a:ea typeface="HGP創英ﾌﾟﾚｾﾞﾝｽEB" panose="02020800000000000000" pitchFamily="18" charset="-128"/>
              </a:rPr>
            </a:b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強みをすべてまとめて商品化！</a:t>
            </a: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いろんなコトが出来るあなたを</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一つのミッションに基づいて商品構築します。</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あなたの人生を全て集めて、時間とお金を両立ができる商品を創りあげましょう。</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endParaRPr lang="en-US" altLang="ja-JP" sz="1100" dirty="0" smtClean="0">
              <a:solidFill>
                <a:srgbClr val="FF0066"/>
              </a:solidFill>
              <a:latin typeface="HGP創英ﾌﾟﾚｾﾞﾝｽEB" panose="02020800000000000000" pitchFamily="18" charset="-128"/>
              <a:ea typeface="HGP創英ﾌﾟﾚｾﾞﾝｽEB" panose="02020800000000000000" pitchFamily="18" charset="-128"/>
            </a:endParaRPr>
          </a:p>
        </p:txBody>
      </p:sp>
      <p:sp>
        <p:nvSpPr>
          <p:cNvPr id="28" name="正方形/長方形 27"/>
          <p:cNvSpPr/>
          <p:nvPr/>
        </p:nvSpPr>
        <p:spPr>
          <a:xfrm>
            <a:off x="462106" y="6489899"/>
            <a:ext cx="3005127" cy="1461939"/>
          </a:xfrm>
          <a:prstGeom prst="rect">
            <a:avLst/>
          </a:prstGeom>
          <a:solidFill>
            <a:srgbClr val="FEF8F4"/>
          </a:solidFill>
          <a:ln>
            <a:solidFill>
              <a:srgbClr val="FF0066"/>
            </a:solidFill>
          </a:ln>
        </p:spPr>
        <p:txBody>
          <a:bodyPr wrap="square">
            <a:spAutoFit/>
          </a:bodyPr>
          <a:lstStyle/>
          <a:p>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⑦メディア作成</a:t>
            </a:r>
            <a:endParaRPr lang="en-US" altLang="ja-JP" sz="1600" dirty="0">
              <a:solidFill>
                <a:srgbClr val="FF0066"/>
              </a:solidFill>
              <a:latin typeface="HGP創英ﾌﾟﾚｾﾞﾝｽEB" panose="02020800000000000000" pitchFamily="18" charset="-128"/>
              <a:ea typeface="HGP創英ﾌﾟﾚｾﾞﾝｽEB" panose="02020800000000000000" pitchFamily="18" charset="-128"/>
            </a:endParaRPr>
          </a:p>
          <a:p>
            <a:endParaRPr lang="en-US" altLang="ja-JP" sz="700" dirty="0">
              <a:solidFill>
                <a:srgbClr val="FF0066"/>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ブログ、メルマガ、</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Facebook</a:t>
            </a:r>
            <a:r>
              <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LINE</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HP</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など。あなたを</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売り出すメディアを共に作り上げていきます。</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自分ブランドは自分メディアの構築が超重要！</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お客様に「見られて響くメディア」を作っていきます。</a:t>
            </a:r>
            <a:endPar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29" name="正方形/長方形 28"/>
          <p:cNvSpPr/>
          <p:nvPr/>
        </p:nvSpPr>
        <p:spPr>
          <a:xfrm>
            <a:off x="3627213" y="6488295"/>
            <a:ext cx="3005127" cy="1461939"/>
          </a:xfrm>
          <a:prstGeom prst="rect">
            <a:avLst/>
          </a:prstGeom>
          <a:solidFill>
            <a:srgbClr val="FEF8F4"/>
          </a:solidFill>
          <a:ln>
            <a:solidFill>
              <a:srgbClr val="FF0066"/>
            </a:solidFill>
          </a:ln>
        </p:spPr>
        <p:txBody>
          <a:bodyPr wrap="square">
            <a:spAutoFit/>
          </a:bodyPr>
          <a:lstStyle/>
          <a:p>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⑧プレスリリース</a:t>
            </a:r>
            <a:endParaRPr lang="en-US" altLang="ja-JP" sz="1600" dirty="0">
              <a:solidFill>
                <a:srgbClr val="FF0066"/>
              </a:solidFill>
              <a:latin typeface="HGP創英ﾌﾟﾚｾﾞﾝｽEB" panose="02020800000000000000" pitchFamily="18" charset="-128"/>
              <a:ea typeface="HGP創英ﾌﾟﾚｾﾞﾝｽEB" panose="02020800000000000000" pitchFamily="18" charset="-128"/>
            </a:endParaRPr>
          </a:p>
          <a:p>
            <a:endParaRPr lang="en-US" altLang="ja-JP" sz="700" dirty="0">
              <a:solidFill>
                <a:srgbClr val="FF0066"/>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テレビや新聞、雑誌に無料で</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取材</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に来てもらい、あなたを</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一気に飛躍させるキッカケを作りましょう。</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プレスリリースの作り方、ポイントを抑えた提出</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方法を全てお伝えいたします。</a:t>
            </a:r>
            <a:endPar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endPar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33" name="正方形/長方形 32"/>
          <p:cNvSpPr/>
          <p:nvPr/>
        </p:nvSpPr>
        <p:spPr>
          <a:xfrm>
            <a:off x="460502" y="8047587"/>
            <a:ext cx="3005127" cy="1461939"/>
          </a:xfrm>
          <a:prstGeom prst="rect">
            <a:avLst/>
          </a:prstGeom>
          <a:solidFill>
            <a:srgbClr val="FEF8F4"/>
          </a:solidFill>
          <a:ln>
            <a:solidFill>
              <a:srgbClr val="FF0066"/>
            </a:solidFill>
          </a:ln>
        </p:spPr>
        <p:txBody>
          <a:bodyPr wrap="square">
            <a:spAutoFit/>
          </a:bodyPr>
          <a:lstStyle/>
          <a:p>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⑨リアルビジネス</a:t>
            </a:r>
            <a:endParaRPr lang="en-US" altLang="ja-JP" sz="1600" dirty="0">
              <a:solidFill>
                <a:srgbClr val="FF0066"/>
              </a:solidFill>
              <a:latin typeface="HGP創英ﾌﾟﾚｾﾞﾝｽEB" panose="02020800000000000000" pitchFamily="18" charset="-128"/>
              <a:ea typeface="HGP創英ﾌﾟﾚｾﾞﾝｽEB" panose="02020800000000000000" pitchFamily="18" charset="-128"/>
            </a:endParaRPr>
          </a:p>
          <a:p>
            <a:endParaRPr lang="en-US" altLang="ja-JP" sz="700" dirty="0">
              <a:solidFill>
                <a:srgbClr val="FF0066"/>
              </a:solidFill>
              <a:latin typeface="HGP創英ﾌﾟﾚｾﾞﾝｽEB" panose="02020800000000000000" pitchFamily="18" charset="-128"/>
              <a:ea typeface="HGP創英ﾌﾟﾚｾﾞﾝｽEB" panose="02020800000000000000" pitchFamily="18" charset="-128"/>
            </a:endParaRPr>
          </a:p>
          <a:p>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Web</a:t>
            </a:r>
            <a:r>
              <a:rPr lang="ja-JP" altLang="en-US" sz="1100" dirty="0" err="1"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だけで</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なく、リアルでも</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強くなるとあなたのビジネスの</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幅は大きく広がります。</a:t>
            </a:r>
            <a: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自己紹介のポイントや名刺作成など</a:t>
            </a:r>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あなたの</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リアルでの売り出しもサポートさせていただきます。</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34" name="正方形/長方形 33"/>
          <p:cNvSpPr/>
          <p:nvPr/>
        </p:nvSpPr>
        <p:spPr>
          <a:xfrm>
            <a:off x="3625609" y="8045983"/>
            <a:ext cx="3005127" cy="1461939"/>
          </a:xfrm>
          <a:prstGeom prst="rect">
            <a:avLst/>
          </a:prstGeom>
          <a:solidFill>
            <a:srgbClr val="FEF8F4"/>
          </a:solidFill>
          <a:ln>
            <a:solidFill>
              <a:srgbClr val="FF0066"/>
            </a:solidFill>
          </a:ln>
        </p:spPr>
        <p:txBody>
          <a:bodyPr wrap="square">
            <a:spAutoFit/>
          </a:bodyPr>
          <a:lstStyle/>
          <a:p>
            <a:r>
              <a:rPr lang="ja-JP" altLang="en-US" sz="1600" dirty="0" smtClean="0">
                <a:solidFill>
                  <a:srgbClr val="FF0066"/>
                </a:solidFill>
                <a:latin typeface="HGP創英ﾌﾟﾚｾﾞﾝｽEB" panose="02020800000000000000" pitchFamily="18" charset="-128"/>
                <a:ea typeface="HGP創英ﾌﾟﾚｾﾞﾝｽEB" panose="02020800000000000000" pitchFamily="18" charset="-128"/>
              </a:rPr>
              <a:t>⑩ビジネスマインド</a:t>
            </a:r>
            <a:endParaRPr lang="en-US" altLang="ja-JP" sz="1600" dirty="0">
              <a:solidFill>
                <a:srgbClr val="FF0066"/>
              </a:solidFill>
              <a:latin typeface="HGP創英ﾌﾟﾚｾﾞﾝｽEB" panose="02020800000000000000" pitchFamily="18" charset="-128"/>
              <a:ea typeface="HGP創英ﾌﾟﾚｾﾞﾝｽEB" panose="02020800000000000000" pitchFamily="18" charset="-128"/>
            </a:endParaRPr>
          </a:p>
          <a:p>
            <a:endParaRPr lang="en-US" altLang="ja-JP" sz="700" dirty="0">
              <a:solidFill>
                <a:srgbClr val="FF0066"/>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何よりも大事なことは</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このビジネスマインドです。</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あなた自身</a:t>
            </a:r>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が</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心から幸せを感じ、</a:t>
            </a:r>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お客様から応援され</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、長期で成功するマインドをお伝えします。</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マインドが整うとあらゆる人間関係も変わります。</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endPar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pic>
        <p:nvPicPr>
          <p:cNvPr id="1032" name="Picture 8" descr="http://keiei.freee.co.jp/wp-content/uploads/2015/09/imasia_12879774_M-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6265">
            <a:off x="5514472" y="3448563"/>
            <a:ext cx="1156509" cy="77100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4" name="Picture 10" descr="http://marmarasps.com.tr/files/Web%20resimler/Strateji/Strateji-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71881">
            <a:off x="5636839" y="4848289"/>
            <a:ext cx="1078501" cy="719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6" name="Picture 12" descr="http://ncdc.unl.edu/images/pla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24022">
            <a:off x="2431721" y="4932105"/>
            <a:ext cx="993206" cy="709433"/>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40" name="Picture 16" descr="http://designbyblayde.com/wp-content/uploads/tcd-w/Web-Design-head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19112">
            <a:off x="2385340" y="6520339"/>
            <a:ext cx="1043946" cy="68900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42" name="Picture 18" descr="https://prpretaporter.files.wordpress.com/2011/10/pres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691199">
            <a:off x="5533877" y="6525502"/>
            <a:ext cx="1134062" cy="67568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44" name="Picture 20" descr="http://emplos.jp/wp-content/uploads/IMG_3488-265x199.jpg"/>
          <p:cNvPicPr>
            <a:picLocks noChangeAspect="1" noChangeArrowheads="1"/>
          </p:cNvPicPr>
          <p:nvPr/>
        </p:nvPicPr>
        <p:blipFill rotWithShape="1">
          <a:blip r:embed="rId10">
            <a:extLst>
              <a:ext uri="{28A0092B-C50C-407E-A947-70E740481C1C}">
                <a14:useLocalDpi xmlns:a14="http://schemas.microsoft.com/office/drawing/2010/main" val="0"/>
              </a:ext>
            </a:extLst>
          </a:blip>
          <a:srcRect b="15564"/>
          <a:stretch/>
        </p:blipFill>
        <p:spPr bwMode="auto">
          <a:xfrm rot="527794">
            <a:off x="2355563" y="8103827"/>
            <a:ext cx="1167581" cy="740323"/>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46" name="Picture 22" descr="http://cdn.business2community.com/wp-content/uploads/2014/06/Lighbulbs.ideas_.bw_-e140234000875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409357">
            <a:off x="5450880" y="7939762"/>
            <a:ext cx="1091525" cy="76406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9762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831850" y="7976506"/>
            <a:ext cx="5422900" cy="1364344"/>
          </a:xfrm>
          <a:prstGeom prst="rect">
            <a:avLst/>
          </a:prstGeom>
          <a:solidFill>
            <a:srgbClr val="FEF8F4"/>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7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kumimoji="1" lang="en-US" altLang="ja-JP" sz="7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endParaRPr kumimoji="1" lang="ja-JP" altLang="en-US" sz="8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14" name="正方形/長方形 13"/>
          <p:cNvSpPr/>
          <p:nvPr/>
        </p:nvSpPr>
        <p:spPr>
          <a:xfrm>
            <a:off x="495300" y="836643"/>
            <a:ext cx="6227234" cy="4124206"/>
          </a:xfrm>
          <a:prstGeom prst="rect">
            <a:avLst/>
          </a:prstGeom>
          <a:solidFill>
            <a:schemeClr val="bg1"/>
          </a:solidFill>
          <a:ln>
            <a:solidFill>
              <a:srgbClr val="FF0066"/>
            </a:solidFill>
          </a:ln>
        </p:spPr>
        <p:txBody>
          <a:bodyPr wrap="square">
            <a:spAutoFit/>
          </a:bodyPr>
          <a:lstStyle/>
          <a:p>
            <a:r>
              <a:rPr lang="ja-JP" altLang="en-US" sz="1600" dirty="0">
                <a:latin typeface="HGP創英ﾌﾟﾚｾﾞﾝｽEB" panose="02020800000000000000" pitchFamily="18" charset="-128"/>
                <a:ea typeface="HGP創英ﾌﾟﾚｾﾞﾝｽEB" panose="02020800000000000000" pitchFamily="18" charset="-128"/>
              </a:rPr>
              <a:t>◆</a:t>
            </a:r>
            <a:r>
              <a:rPr lang="ja-JP" altLang="en-US" sz="1600" dirty="0" smtClean="0">
                <a:latin typeface="HGP創英ﾌﾟﾚｾﾞﾝｽEB" panose="02020800000000000000" pitchFamily="18" charset="-128"/>
                <a:ea typeface="HGP創英ﾌﾟﾚｾﾞﾝｽEB" panose="02020800000000000000" pitchFamily="18" charset="-128"/>
              </a:rPr>
              <a:t> </a:t>
            </a:r>
            <a:r>
              <a:rPr lang="ja-JP" altLang="en-US" sz="1600" dirty="0">
                <a:latin typeface="HGP創英ﾌﾟﾚｾﾞﾝｽEB" panose="02020800000000000000" pitchFamily="18" charset="-128"/>
                <a:ea typeface="HGP創英ﾌﾟﾚｾﾞﾝｽEB" panose="02020800000000000000" pitchFamily="18" charset="-128"/>
              </a:rPr>
              <a:t>一ヶ月のうちに行うサポート</a:t>
            </a:r>
          </a:p>
          <a:p>
            <a:r>
              <a:rPr lang="ja-JP" altLang="en-US" sz="1200" dirty="0">
                <a:latin typeface="HGP創英ﾌﾟﾚｾﾞﾝｽEB" panose="02020800000000000000" pitchFamily="18" charset="-128"/>
                <a:ea typeface="HGP創英ﾌﾟﾚｾﾞﾝｽEB" panose="02020800000000000000" pitchFamily="18" charset="-128"/>
              </a:rPr>
              <a:t>１．対面あるいはskypeコンサル　　120分</a:t>
            </a:r>
            <a:r>
              <a:rPr lang="ja-JP" altLang="en-US" sz="1200" dirty="0" smtClean="0">
                <a:latin typeface="HGP創英ﾌﾟﾚｾﾞﾝｽEB" panose="02020800000000000000" pitchFamily="18" charset="-128"/>
                <a:ea typeface="HGP創英ﾌﾟﾚｾﾞﾝｽEB" panose="02020800000000000000" pitchFamily="18" charset="-128"/>
              </a:rPr>
              <a:t>×</a:t>
            </a:r>
            <a:r>
              <a:rPr lang="en-US" altLang="ja-JP" sz="1200" dirty="0" smtClean="0">
                <a:latin typeface="HGP創英ﾌﾟﾚｾﾞﾝｽEB" panose="02020800000000000000" pitchFamily="18" charset="-128"/>
                <a:ea typeface="HGP創英ﾌﾟﾚｾﾞﾝｽEB" panose="02020800000000000000" pitchFamily="18" charset="-128"/>
              </a:rPr>
              <a:t>2</a:t>
            </a:r>
            <a:r>
              <a:rPr lang="ja-JP" altLang="en-US" sz="1200" dirty="0" smtClean="0">
                <a:latin typeface="HGP創英ﾌﾟﾚｾﾞﾝｽEB" panose="02020800000000000000" pitchFamily="18" charset="-128"/>
                <a:ea typeface="HGP創英ﾌﾟﾚｾﾞﾝｽEB" panose="02020800000000000000" pitchFamily="18" charset="-128"/>
              </a:rPr>
              <a:t>回</a:t>
            </a:r>
            <a:r>
              <a:rPr lang="ja-JP" altLang="en-US" sz="1200" dirty="0">
                <a:latin typeface="HGP創英ﾌﾟﾚｾﾞﾝｽEB" panose="02020800000000000000" pitchFamily="18" charset="-128"/>
                <a:ea typeface="HGP創英ﾌﾟﾚｾﾞﾝｽEB" panose="02020800000000000000" pitchFamily="18" charset="-128"/>
              </a:rPr>
              <a:t>/</a:t>
            </a:r>
            <a:r>
              <a:rPr lang="ja-JP" altLang="en-US" sz="1200" dirty="0" smtClean="0">
                <a:latin typeface="HGP創英ﾌﾟﾚｾﾞﾝｽEB" panose="02020800000000000000" pitchFamily="18" charset="-128"/>
                <a:ea typeface="HGP創英ﾌﾟﾚｾﾞﾝｽEB" panose="02020800000000000000" pitchFamily="18" charset="-128"/>
              </a:rPr>
              <a:t>月　　　</a:t>
            </a:r>
            <a:r>
              <a:rPr lang="ja-JP" altLang="en-US" sz="1200" dirty="0">
                <a:latin typeface="HGP創英ﾌﾟﾚｾﾞﾝｽEB" panose="02020800000000000000" pitchFamily="18" charset="-128"/>
                <a:ea typeface="HGP創英ﾌﾟﾚｾﾞﾝｽEB" panose="02020800000000000000" pitchFamily="18" charset="-128"/>
              </a:rPr>
              <a:t>３．メールによるアドバイス　</a:t>
            </a:r>
            <a:r>
              <a:rPr lang="ja-JP" altLang="en-US" sz="1200" dirty="0" smtClean="0">
                <a:latin typeface="HGP創英ﾌﾟﾚｾﾞﾝｽEB" panose="02020800000000000000" pitchFamily="18" charset="-128"/>
                <a:ea typeface="HGP創英ﾌﾟﾚｾﾞﾝｽEB" panose="02020800000000000000" pitchFamily="18" charset="-128"/>
              </a:rPr>
              <a:t>無制限</a:t>
            </a:r>
            <a:endParaRPr lang="en-US" altLang="ja-JP" sz="1200" dirty="0" smtClean="0">
              <a:latin typeface="HGP創英ﾌﾟﾚｾﾞﾝｽEB" panose="02020800000000000000" pitchFamily="18" charset="-128"/>
              <a:ea typeface="HGP創英ﾌﾟﾚｾﾞﾝｽEB" panose="02020800000000000000" pitchFamily="18" charset="-128"/>
            </a:endParaRPr>
          </a:p>
          <a:p>
            <a:r>
              <a:rPr lang="ja-JP" altLang="en-US" sz="1200" dirty="0" smtClean="0">
                <a:latin typeface="HGP創英ﾌﾟﾚｾﾞﾝｽEB" panose="02020800000000000000" pitchFamily="18" charset="-128"/>
                <a:ea typeface="HGP創英ﾌﾟﾚｾﾞﾝｽEB" panose="02020800000000000000" pitchFamily="18" charset="-128"/>
              </a:rPr>
              <a:t>２</a:t>
            </a:r>
            <a:r>
              <a:rPr lang="ja-JP" altLang="en-US" sz="1200" dirty="0">
                <a:latin typeface="HGP創英ﾌﾟﾚｾﾞﾝｽEB" panose="02020800000000000000" pitchFamily="18" charset="-128"/>
                <a:ea typeface="HGP創英ﾌﾟﾚｾﾞﾝｽEB" panose="02020800000000000000" pitchFamily="18" charset="-128"/>
              </a:rPr>
              <a:t>．アフターフォローskypeコンサル　30分</a:t>
            </a:r>
            <a:r>
              <a:rPr lang="ja-JP" altLang="en-US" sz="1200" dirty="0" smtClean="0">
                <a:latin typeface="HGP創英ﾌﾟﾚｾﾞﾝｽEB" panose="02020800000000000000" pitchFamily="18" charset="-128"/>
                <a:ea typeface="HGP創英ﾌﾟﾚｾﾞﾝｽEB" panose="02020800000000000000" pitchFamily="18" charset="-128"/>
              </a:rPr>
              <a:t>×</a:t>
            </a:r>
            <a:r>
              <a:rPr lang="en-US" altLang="ja-JP" sz="1200" dirty="0" smtClean="0">
                <a:latin typeface="HGP創英ﾌﾟﾚｾﾞﾝｽEB" panose="02020800000000000000" pitchFamily="18" charset="-128"/>
                <a:ea typeface="HGP創英ﾌﾟﾚｾﾞﾝｽEB" panose="02020800000000000000" pitchFamily="18" charset="-128"/>
              </a:rPr>
              <a:t>2</a:t>
            </a:r>
            <a:r>
              <a:rPr lang="ja-JP" altLang="en-US" sz="1200" dirty="0" smtClean="0">
                <a:latin typeface="HGP創英ﾌﾟﾚｾﾞﾝｽEB" panose="02020800000000000000" pitchFamily="18" charset="-128"/>
                <a:ea typeface="HGP創英ﾌﾟﾚｾﾞﾝｽEB" panose="02020800000000000000" pitchFamily="18" charset="-128"/>
              </a:rPr>
              <a:t>回</a:t>
            </a:r>
            <a:r>
              <a:rPr lang="ja-JP" altLang="en-US" sz="1200" dirty="0">
                <a:latin typeface="HGP創英ﾌﾟﾚｾﾞﾝｽEB" panose="02020800000000000000" pitchFamily="18" charset="-128"/>
                <a:ea typeface="HGP創英ﾌﾟﾚｾﾞﾝｽEB" panose="02020800000000000000" pitchFamily="18" charset="-128"/>
              </a:rPr>
              <a:t>/</a:t>
            </a:r>
            <a:r>
              <a:rPr lang="ja-JP" altLang="en-US" sz="1200" dirty="0" smtClean="0">
                <a:latin typeface="HGP創英ﾌﾟﾚｾﾞﾝｽEB" panose="02020800000000000000" pitchFamily="18" charset="-128"/>
                <a:ea typeface="HGP創英ﾌﾟﾚｾﾞﾝｽEB" panose="02020800000000000000" pitchFamily="18" charset="-128"/>
              </a:rPr>
              <a:t>月　　　</a:t>
            </a:r>
            <a:r>
              <a:rPr lang="ja-JP" altLang="en-US" sz="1200" dirty="0">
                <a:latin typeface="HGP創英ﾌﾟﾚｾﾞﾝｽEB" panose="02020800000000000000" pitchFamily="18" charset="-128"/>
                <a:ea typeface="HGP創英ﾌﾟﾚｾﾞﾝｽEB" panose="02020800000000000000" pitchFamily="18" charset="-128"/>
              </a:rPr>
              <a:t>４</a:t>
            </a:r>
            <a:r>
              <a:rPr lang="ja-JP" altLang="en-US" sz="1200" dirty="0" smtClean="0">
                <a:latin typeface="HGP創英ﾌﾟﾚｾﾞﾝｽEB" panose="02020800000000000000" pitchFamily="18" charset="-128"/>
                <a:ea typeface="HGP創英ﾌﾟﾚｾﾞﾝｽEB" panose="02020800000000000000" pitchFamily="18" charset="-128"/>
              </a:rPr>
              <a:t>．個別コンサルグループへの招待</a:t>
            </a:r>
            <a:endParaRPr lang="ja-JP" altLang="en-US" sz="1200" dirty="0">
              <a:latin typeface="HGP創英ﾌﾟﾚｾﾞﾝｽEB" panose="02020800000000000000" pitchFamily="18" charset="-128"/>
              <a:ea typeface="HGP創英ﾌﾟﾚｾﾞﾝｽEB" panose="02020800000000000000" pitchFamily="18" charset="-128"/>
            </a:endParaRPr>
          </a:p>
          <a:p>
            <a:endParaRPr lang="ja-JP" altLang="en-US" sz="1200" dirty="0">
              <a:latin typeface="HGP創英ﾌﾟﾚｾﾞﾝｽEB" panose="02020800000000000000" pitchFamily="18" charset="-128"/>
              <a:ea typeface="HGP創英ﾌﾟﾚｾﾞﾝｽEB" panose="02020800000000000000" pitchFamily="18" charset="-128"/>
            </a:endParaRPr>
          </a:p>
          <a:p>
            <a:r>
              <a:rPr lang="ja-JP" altLang="en-US" sz="1000" dirty="0">
                <a:latin typeface="HGP創英ﾌﾟﾚｾﾞﾝｽEB" panose="02020800000000000000" pitchFamily="18" charset="-128"/>
                <a:ea typeface="HGP創英ﾌﾟﾚｾﾞﾝｽEB" panose="02020800000000000000" pitchFamily="18" charset="-128"/>
              </a:rPr>
              <a:t>契約期間中</a:t>
            </a:r>
            <a:r>
              <a:rPr lang="ja-JP" altLang="en-US" sz="1000" dirty="0" smtClean="0">
                <a:latin typeface="HGP創英ﾌﾟﾚｾﾞﾝｽEB" panose="02020800000000000000" pitchFamily="18" charset="-128"/>
                <a:ea typeface="HGP創英ﾌﾟﾚｾﾞﾝｽEB" panose="02020800000000000000" pitchFamily="18" charset="-128"/>
              </a:rPr>
              <a:t>は１０個以上の</a:t>
            </a:r>
            <a:r>
              <a:rPr lang="ja-JP" altLang="en-US" sz="1000" dirty="0">
                <a:latin typeface="HGP創英ﾌﾟﾚｾﾞﾝｽEB" panose="02020800000000000000" pitchFamily="18" charset="-128"/>
                <a:ea typeface="HGP創英ﾌﾟﾚｾﾞﾝｽEB" panose="02020800000000000000" pitchFamily="18" charset="-128"/>
              </a:rPr>
              <a:t>ワークの中から、都度必要な課題を提出いたします。また、その状況に合わせた資料を通して、必要なアクションのみ</a:t>
            </a:r>
            <a:r>
              <a:rPr lang="ja-JP" altLang="en-US" sz="1000" dirty="0" smtClean="0">
                <a:latin typeface="HGP創英ﾌﾟﾚｾﾞﾝｽEB" panose="02020800000000000000" pitchFamily="18" charset="-128"/>
                <a:ea typeface="HGP創英ﾌﾟﾚｾﾞﾝｽEB" panose="02020800000000000000" pitchFamily="18" charset="-128"/>
              </a:rPr>
              <a:t>抽出！無駄</a:t>
            </a:r>
            <a:r>
              <a:rPr lang="ja-JP" altLang="en-US" sz="1000" dirty="0">
                <a:latin typeface="HGP創英ﾌﾟﾚｾﾞﾝｽEB" panose="02020800000000000000" pitchFamily="18" charset="-128"/>
                <a:ea typeface="HGP創英ﾌﾟﾚｾﾞﾝｽEB" panose="02020800000000000000" pitchFamily="18" charset="-128"/>
              </a:rPr>
              <a:t>なく最短距離でビジネスの構築を</a:t>
            </a:r>
            <a:r>
              <a:rPr lang="ja-JP" altLang="en-US" sz="1000" dirty="0" smtClean="0">
                <a:latin typeface="HGP創英ﾌﾟﾚｾﾞﾝｽEB" panose="02020800000000000000" pitchFamily="18" charset="-128"/>
                <a:ea typeface="HGP創英ﾌﾟﾚｾﾞﾝｽEB" panose="02020800000000000000" pitchFamily="18" charset="-128"/>
              </a:rPr>
              <a:t>行っていきます。</a:t>
            </a:r>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smtClean="0">
              <a:latin typeface="HGP創英ﾌﾟﾚｾﾞﾝｽEB" panose="02020800000000000000" pitchFamily="18" charset="-128"/>
              <a:ea typeface="HGP創英ﾌﾟﾚｾﾞﾝｽEB" panose="02020800000000000000" pitchFamily="18" charset="-128"/>
            </a:endParaRPr>
          </a:p>
          <a:p>
            <a:endParaRPr lang="en-US" altLang="ja-JP" sz="1000" dirty="0">
              <a:latin typeface="HGP創英ﾌﾟﾚｾﾞﾝｽEB" panose="02020800000000000000" pitchFamily="18" charset="-128"/>
              <a:ea typeface="HGP創英ﾌﾟﾚｾﾞﾝｽEB" panose="02020800000000000000" pitchFamily="18" charset="-128"/>
            </a:endParaRPr>
          </a:p>
        </p:txBody>
      </p:sp>
      <p:sp>
        <p:nvSpPr>
          <p:cNvPr id="9" name="正方形/長方形 8"/>
          <p:cNvSpPr/>
          <p:nvPr/>
        </p:nvSpPr>
        <p:spPr>
          <a:xfrm>
            <a:off x="514272" y="185725"/>
            <a:ext cx="6167026" cy="646331"/>
          </a:xfrm>
          <a:prstGeom prst="rect">
            <a:avLst/>
          </a:prstGeom>
        </p:spPr>
        <p:txBody>
          <a:bodyPr wrap="square">
            <a:spAutoFit/>
          </a:bodyPr>
          <a:lstStyle/>
          <a:p>
            <a:pPr algn="ctr"/>
            <a:r>
              <a:rPr lang="en-US" altLang="ja-JP" sz="3600" dirty="0" smtClean="0">
                <a:solidFill>
                  <a:srgbClr val="FF0066"/>
                </a:solidFill>
                <a:latin typeface="HGP創英ﾌﾟﾚｾﾞﾝｽEB" panose="02020800000000000000" pitchFamily="18" charset="-128"/>
                <a:ea typeface="HGP創英ﾌﾟﾚｾﾞﾝｽEB" panose="02020800000000000000" pitchFamily="18" charset="-128"/>
              </a:rPr>
              <a:t>【</a:t>
            </a:r>
            <a:r>
              <a:rPr lang="ja-JP" altLang="en-US" sz="3600" dirty="0">
                <a:solidFill>
                  <a:srgbClr val="FF0066"/>
                </a:solidFill>
                <a:latin typeface="HGP創英ﾌﾟﾚｾﾞﾝｽEB" panose="02020800000000000000" pitchFamily="18" charset="-128"/>
                <a:ea typeface="HGP創英ﾌﾟﾚｾﾞﾝｽEB" panose="02020800000000000000" pitchFamily="18" charset="-128"/>
              </a:rPr>
              <a:t>プログラム詳細</a:t>
            </a:r>
            <a:r>
              <a:rPr lang="en-US" altLang="ja-JP" sz="3600" dirty="0" smtClean="0">
                <a:solidFill>
                  <a:srgbClr val="FF0066"/>
                </a:solidFill>
                <a:latin typeface="HGP創英ﾌﾟﾚｾﾞﾝｽEB" panose="02020800000000000000" pitchFamily="18" charset="-128"/>
                <a:ea typeface="HGP創英ﾌﾟﾚｾﾞﾝｽEB" panose="02020800000000000000" pitchFamily="18" charset="-128"/>
              </a:rPr>
              <a:t>】</a:t>
            </a:r>
            <a:endParaRPr lang="ja-JP" altLang="en-US" sz="3600" dirty="0">
              <a:solidFill>
                <a:srgbClr val="FF0066"/>
              </a:solidFill>
              <a:latin typeface="HGP創英ﾌﾟﾚｾﾞﾝｽEB" panose="02020800000000000000" pitchFamily="18" charset="-128"/>
              <a:ea typeface="HGP創英ﾌﾟﾚｾﾞﾝｽEB" panose="02020800000000000000" pitchFamily="18" charset="-128"/>
            </a:endParaRPr>
          </a:p>
        </p:txBody>
      </p:sp>
      <p:sp>
        <p:nvSpPr>
          <p:cNvPr id="5" name="正方形/長方形 4"/>
          <p:cNvSpPr/>
          <p:nvPr/>
        </p:nvSpPr>
        <p:spPr>
          <a:xfrm>
            <a:off x="491066" y="2165534"/>
            <a:ext cx="6223001" cy="3493264"/>
          </a:xfrm>
          <a:prstGeom prst="rect">
            <a:avLst/>
          </a:prstGeom>
        </p:spPr>
        <p:txBody>
          <a:bodyPr wrap="square">
            <a:spAutoFit/>
          </a:bodyPr>
          <a:lstStyle/>
          <a:p>
            <a:r>
              <a:rPr lang="ja-JP" altLang="en-US" sz="1600" dirty="0">
                <a:latin typeface="HGP創英ﾌﾟﾚｾﾞﾝｽEB" panose="02020800000000000000" pitchFamily="18" charset="-128"/>
                <a:ea typeface="HGP創英ﾌﾟﾚｾﾞﾝｽEB" panose="02020800000000000000" pitchFamily="18" charset="-128"/>
              </a:rPr>
              <a:t>◆料金</a:t>
            </a:r>
          </a:p>
          <a:p>
            <a:r>
              <a:rPr lang="ja-JP" altLang="en-US" sz="1200" dirty="0" smtClean="0">
                <a:solidFill>
                  <a:srgbClr val="FF0000"/>
                </a:solidFill>
                <a:latin typeface="HGP創英ﾌﾟﾚｾﾞﾝｽEB" panose="02020800000000000000" pitchFamily="18" charset="-128"/>
                <a:ea typeface="HGP創英ﾌﾟﾚｾﾞﾝｽEB" panose="02020800000000000000" pitchFamily="18" charset="-128"/>
              </a:rPr>
              <a:t>● </a:t>
            </a:r>
            <a:r>
              <a:rPr lang="ja-JP" altLang="en-US" sz="1200" dirty="0">
                <a:solidFill>
                  <a:srgbClr val="FF0000"/>
                </a:solidFill>
                <a:latin typeface="HGP創英ﾌﾟﾚｾﾞﾝｽEB" panose="02020800000000000000" pitchFamily="18" charset="-128"/>
                <a:ea typeface="HGP創英ﾌﾟﾚｾﾞﾝｽEB" panose="02020800000000000000" pitchFamily="18" charset="-128"/>
              </a:rPr>
              <a:t>自分ブランド構築コンサルティング プラチナコース</a:t>
            </a:r>
          </a:p>
          <a:p>
            <a:r>
              <a:rPr lang="ja-JP" altLang="en-US" sz="1200" dirty="0">
                <a:latin typeface="HGP創英ﾌﾟﾚｾﾞﾝｽEB" panose="02020800000000000000" pitchFamily="18" charset="-128"/>
                <a:ea typeface="HGP創英ﾌﾟﾚｾﾞﾝｽEB" panose="02020800000000000000" pitchFamily="18" charset="-128"/>
              </a:rPr>
              <a:t>３カ月の個人コンサル</a:t>
            </a:r>
            <a:r>
              <a:rPr lang="ja-JP" altLang="en-US" sz="12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＋アメブロフルカスタマイズ</a:t>
            </a:r>
          </a:p>
          <a:p>
            <a:r>
              <a:rPr lang="ja-JP" altLang="en-US" sz="1200" dirty="0">
                <a:latin typeface="HGP創英ﾌﾟﾚｾﾞﾝｽEB" panose="02020800000000000000" pitchFamily="18" charset="-128"/>
                <a:ea typeface="HGP創英ﾌﾟﾚｾﾞﾝｽEB" panose="02020800000000000000" pitchFamily="18" charset="-128"/>
              </a:rPr>
              <a:t>350,000円</a:t>
            </a:r>
            <a:r>
              <a:rPr lang="ja-JP" altLang="en-US" sz="1400" dirty="0">
                <a:latin typeface="HGP創英ﾌﾟﾚｾﾞﾝｽEB" panose="02020800000000000000" pitchFamily="18" charset="-128"/>
                <a:ea typeface="HGP創英ﾌﾟﾚｾﾞﾝｽEB" panose="02020800000000000000" pitchFamily="18" charset="-128"/>
              </a:rPr>
              <a:t>　→　</a:t>
            </a:r>
            <a:r>
              <a:rPr lang="ja-JP" altLang="en-US" sz="1600" dirty="0">
                <a:latin typeface="HGP創英ﾌﾟﾚｾﾞﾝｽEB" panose="02020800000000000000" pitchFamily="18" charset="-128"/>
                <a:ea typeface="HGP創英ﾌﾟﾚｾﾞﾝｽEB" panose="02020800000000000000" pitchFamily="18" charset="-128"/>
              </a:rPr>
              <a:t>300,000円(税込</a:t>
            </a:r>
            <a:r>
              <a:rPr lang="ja-JP" altLang="en-US" sz="1600" dirty="0" smtClean="0">
                <a:latin typeface="HGP創英ﾌﾟﾚｾﾞﾝｽEB" panose="02020800000000000000" pitchFamily="18" charset="-128"/>
                <a:ea typeface="HGP創英ﾌﾟﾚｾﾞﾝｽEB" panose="02020800000000000000" pitchFamily="18" charset="-128"/>
              </a:rPr>
              <a:t>)</a:t>
            </a:r>
            <a:endParaRPr lang="ja-JP" altLang="en-US" sz="1600" dirty="0">
              <a:latin typeface="HGP創英ﾌﾟﾚｾﾞﾝｽEB" panose="02020800000000000000" pitchFamily="18" charset="-128"/>
              <a:ea typeface="HGP創英ﾌﾟﾚｾﾞﾝｽEB" panose="02020800000000000000" pitchFamily="18" charset="-128"/>
            </a:endParaRPr>
          </a:p>
          <a:p>
            <a:endParaRPr lang="ja-JP" altLang="en-US" sz="1400" dirty="0">
              <a:latin typeface="HGP創英ﾌﾟﾚｾﾞﾝｽEB" panose="02020800000000000000" pitchFamily="18" charset="-128"/>
              <a:ea typeface="HGP創英ﾌﾟﾚｾﾞﾝｽEB" panose="02020800000000000000" pitchFamily="18" charset="-128"/>
            </a:endParaRPr>
          </a:p>
          <a:p>
            <a:r>
              <a:rPr lang="ja-JP" altLang="en-US" sz="1200" dirty="0">
                <a:solidFill>
                  <a:srgbClr val="FF0066"/>
                </a:solidFill>
                <a:latin typeface="HGP創英ﾌﾟﾚｾﾞﾝｽEB" panose="02020800000000000000" pitchFamily="18" charset="-128"/>
                <a:ea typeface="HGP創英ﾌﾟﾚｾﾞﾝｽEB" panose="02020800000000000000" pitchFamily="18" charset="-128"/>
              </a:rPr>
              <a:t>● 自分ブランド構築コンサルティング プレミアムコース</a:t>
            </a:r>
          </a:p>
          <a:p>
            <a:r>
              <a:rPr lang="ja-JP" altLang="en-US" sz="1200" dirty="0">
                <a:latin typeface="HGP創英ﾌﾟﾚｾﾞﾝｽEB" panose="02020800000000000000" pitchFamily="18" charset="-128"/>
                <a:ea typeface="HGP創英ﾌﾟﾚｾﾞﾝｽEB" panose="02020800000000000000" pitchFamily="18" charset="-128"/>
              </a:rPr>
              <a:t>６カ月の個人コンサル＋アメブロフルカスタマイズ</a:t>
            </a:r>
          </a:p>
          <a:p>
            <a:r>
              <a:rPr lang="ja-JP" altLang="en-US" sz="1200" dirty="0">
                <a:latin typeface="HGP創英ﾌﾟﾚｾﾞﾝｽEB" panose="02020800000000000000" pitchFamily="18" charset="-128"/>
                <a:ea typeface="HGP創英ﾌﾟﾚｾﾞﾝｽEB" panose="02020800000000000000" pitchFamily="18" charset="-128"/>
              </a:rPr>
              <a:t>600,000円</a:t>
            </a:r>
            <a:r>
              <a:rPr lang="ja-JP" altLang="en-US" sz="1400" dirty="0">
                <a:latin typeface="HGP創英ﾌﾟﾚｾﾞﾝｽEB" panose="02020800000000000000" pitchFamily="18" charset="-128"/>
                <a:ea typeface="HGP創英ﾌﾟﾚｾﾞﾝｽEB" panose="02020800000000000000" pitchFamily="18" charset="-128"/>
              </a:rPr>
              <a:t>　→　</a:t>
            </a:r>
            <a:r>
              <a:rPr lang="ja-JP" altLang="en-US" sz="1600" dirty="0">
                <a:latin typeface="HGP創英ﾌﾟﾚｾﾞﾝｽEB" panose="02020800000000000000" pitchFamily="18" charset="-128"/>
                <a:ea typeface="HGP創英ﾌﾟﾚｾﾞﾝｽEB" panose="02020800000000000000" pitchFamily="18" charset="-128"/>
              </a:rPr>
              <a:t>500,000円(税込)</a:t>
            </a:r>
          </a:p>
          <a:p>
            <a:endParaRPr lang="en-US" altLang="ja-JP" sz="1050" dirty="0" smtClean="0">
              <a:latin typeface="HGP創英ﾌﾟﾚｾﾞﾝｽEB" panose="02020800000000000000" pitchFamily="18" charset="-128"/>
              <a:ea typeface="HGP創英ﾌﾟﾚｾﾞﾝｽEB" panose="02020800000000000000" pitchFamily="18" charset="-128"/>
            </a:endParaRPr>
          </a:p>
          <a:p>
            <a:r>
              <a:rPr lang="ja-JP" altLang="en-US" sz="1200" dirty="0">
                <a:latin typeface="HGP創英ﾌﾟﾚｾﾞﾝｽEB" panose="02020800000000000000" pitchFamily="18" charset="-128"/>
                <a:ea typeface="HGP創英ﾌﾟﾚｾﾞﾝｽEB" panose="02020800000000000000" pitchFamily="18" charset="-128"/>
              </a:rPr>
              <a:t>● 自分ブランド構築コンサルティング ベーシックコース</a:t>
            </a:r>
          </a:p>
          <a:p>
            <a:r>
              <a:rPr lang="ja-JP" altLang="en-US" sz="1200" dirty="0">
                <a:latin typeface="HGP創英ﾌﾟﾚｾﾞﾝｽEB" panose="02020800000000000000" pitchFamily="18" charset="-128"/>
                <a:ea typeface="HGP創英ﾌﾟﾚｾﾞﾝｽEB" panose="02020800000000000000" pitchFamily="18" charset="-128"/>
              </a:rPr>
              <a:t>３カ月間集中の個人コンサルティング</a:t>
            </a:r>
          </a:p>
          <a:p>
            <a:r>
              <a:rPr lang="ja-JP" altLang="en-US" sz="1050" dirty="0">
                <a:latin typeface="HGP創英ﾌﾟﾚｾﾞﾝｽEB" panose="02020800000000000000" pitchFamily="18" charset="-128"/>
                <a:ea typeface="HGP創英ﾌﾟﾚｾﾞﾝｽEB" panose="02020800000000000000" pitchFamily="18" charset="-128"/>
              </a:rPr>
              <a:t>300,000円　</a:t>
            </a: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200" dirty="0">
                <a:latin typeface="HGP創英ﾌﾟﾚｾﾞﾝｽEB" panose="02020800000000000000" pitchFamily="18" charset="-128"/>
                <a:ea typeface="HGP創英ﾌﾟﾚｾﾞﾝｽEB" panose="02020800000000000000" pitchFamily="18" charset="-128"/>
              </a:rPr>
              <a:t>280,000円(税込)</a:t>
            </a:r>
          </a:p>
          <a:p>
            <a:endParaRPr lang="ja-JP" altLang="en-US" sz="1050" dirty="0">
              <a:latin typeface="HGP創英ﾌﾟﾚｾﾞﾝｽEB" panose="02020800000000000000" pitchFamily="18" charset="-128"/>
              <a:ea typeface="HGP創英ﾌﾟﾚｾﾞﾝｽEB" panose="02020800000000000000" pitchFamily="18" charset="-128"/>
            </a:endParaRPr>
          </a:p>
          <a:p>
            <a:r>
              <a:rPr lang="ja-JP" altLang="en-US" sz="1000" dirty="0">
                <a:latin typeface="HGP創英ﾌﾟﾚｾﾞﾝｽEB" panose="02020800000000000000" pitchFamily="18" charset="-128"/>
                <a:ea typeface="HGP創英ﾌﾟﾚｾﾞﾝｽEB" panose="02020800000000000000" pitchFamily="18" charset="-128"/>
              </a:rPr>
              <a:t>※お支払いは現金、お振込み、クレジットカードでお願い致します</a:t>
            </a:r>
            <a:r>
              <a:rPr lang="ja-JP" altLang="en-US" sz="1000" dirty="0" smtClean="0">
                <a:latin typeface="HGP創英ﾌﾟﾚｾﾞﾝｽEB" panose="02020800000000000000" pitchFamily="18" charset="-128"/>
                <a:ea typeface="HGP創英ﾌﾟﾚｾﾞﾝｽEB" panose="02020800000000000000" pitchFamily="18" charset="-128"/>
              </a:rPr>
              <a:t>。分割払い</a:t>
            </a:r>
            <a:r>
              <a:rPr lang="ja-JP" altLang="en-US" sz="1000" dirty="0">
                <a:latin typeface="HGP創英ﾌﾟﾚｾﾞﾝｽEB" panose="02020800000000000000" pitchFamily="18" charset="-128"/>
                <a:ea typeface="HGP創英ﾌﾟﾚｾﾞﾝｽEB" panose="02020800000000000000" pitchFamily="18" charset="-128"/>
              </a:rPr>
              <a:t>も可能です。お気軽にご相談ください</a:t>
            </a:r>
            <a:r>
              <a:rPr lang="ja-JP" altLang="en-US" sz="1000" dirty="0" smtClean="0">
                <a:latin typeface="HGP創英ﾌﾟﾚｾﾞﾝｽEB" panose="02020800000000000000" pitchFamily="18" charset="-128"/>
                <a:ea typeface="HGP創英ﾌﾟﾚｾﾞﾝｽEB" panose="02020800000000000000" pitchFamily="18" charset="-128"/>
              </a:rPr>
              <a:t>。</a:t>
            </a:r>
            <a:endParaRPr lang="en-US" altLang="ja-JP" sz="1400" dirty="0" smtClean="0">
              <a:latin typeface="HGP創英ﾌﾟﾚｾﾞﾝｽEB" panose="02020800000000000000" pitchFamily="18" charset="-128"/>
              <a:ea typeface="HGP創英ﾌﾟﾚｾﾞﾝｽEB" panose="02020800000000000000" pitchFamily="18" charset="-128"/>
            </a:endParaRPr>
          </a:p>
          <a:p>
            <a:endParaRPr lang="en-US" altLang="ja-JP" sz="1100" dirty="0" smtClean="0">
              <a:latin typeface="HGP創英ﾌﾟﾚｾﾞﾝｽEB" panose="02020800000000000000" pitchFamily="18" charset="-128"/>
              <a:ea typeface="HGP創英ﾌﾟﾚｾﾞﾝｽEB" panose="02020800000000000000" pitchFamily="18" charset="-128"/>
            </a:endParaRPr>
          </a:p>
          <a:p>
            <a:r>
              <a:rPr lang="ja-JP" altLang="en-US" sz="1100" dirty="0" smtClean="0">
                <a:latin typeface="HGP創英ﾌﾟﾚｾﾞﾝｽEB" panose="02020800000000000000" pitchFamily="18" charset="-128"/>
                <a:ea typeface="HGP創英ﾌﾟﾚｾﾞﾝｽEB" panose="02020800000000000000" pitchFamily="18" charset="-128"/>
              </a:rPr>
              <a:t>自分</a:t>
            </a:r>
            <a:r>
              <a:rPr lang="ja-JP" altLang="en-US" sz="1100" dirty="0">
                <a:latin typeface="HGP創英ﾌﾟﾚｾﾞﾝｽEB" panose="02020800000000000000" pitchFamily="18" charset="-128"/>
                <a:ea typeface="HGP創英ﾌﾟﾚｾﾞﾝｽEB" panose="02020800000000000000" pitchFamily="18" charset="-128"/>
              </a:rPr>
              <a:t>ブランドをしっかり作り、ビジネスの基礎を固めたいという方は３か月がオススメです。</a:t>
            </a:r>
          </a:p>
          <a:p>
            <a:r>
              <a:rPr lang="ja-JP" altLang="en-US" sz="1100" dirty="0">
                <a:latin typeface="HGP創英ﾌﾟﾚｾﾞﾝｽEB" panose="02020800000000000000" pitchFamily="18" charset="-128"/>
                <a:ea typeface="HGP創英ﾌﾟﾚｾﾞﾝｽEB" panose="02020800000000000000" pitchFamily="18" charset="-128"/>
              </a:rPr>
              <a:t>さらに、その基礎をより太く強くし、３年後、５年後も揺るがない、長期的に稼げるビジネスモデルを</a:t>
            </a:r>
            <a:r>
              <a:rPr lang="ja-JP" altLang="en-US" sz="1100" dirty="0" smtClean="0">
                <a:latin typeface="HGP創英ﾌﾟﾚｾﾞﾝｽEB" panose="02020800000000000000" pitchFamily="18" charset="-128"/>
                <a:ea typeface="HGP創英ﾌﾟﾚｾﾞﾝｽEB" panose="02020800000000000000" pitchFamily="18" charset="-128"/>
              </a:rPr>
              <a:t>作りたい</a:t>
            </a:r>
            <a:endParaRPr lang="en-US" altLang="ja-JP" sz="1100" dirty="0" smtClean="0">
              <a:latin typeface="HGP創英ﾌﾟﾚｾﾞﾝｽEB" panose="02020800000000000000" pitchFamily="18" charset="-128"/>
              <a:ea typeface="HGP創英ﾌﾟﾚｾﾞﾝｽEB" panose="02020800000000000000" pitchFamily="18" charset="-128"/>
            </a:endParaRPr>
          </a:p>
          <a:p>
            <a:r>
              <a:rPr lang="ja-JP" altLang="en-US" sz="1100" dirty="0" smtClean="0">
                <a:latin typeface="HGP創英ﾌﾟﾚｾﾞﾝｽEB" panose="02020800000000000000" pitchFamily="18" charset="-128"/>
                <a:ea typeface="HGP創英ﾌﾟﾚｾﾞﾝｽEB" panose="02020800000000000000" pitchFamily="18" charset="-128"/>
              </a:rPr>
              <a:t>と</a:t>
            </a:r>
            <a:r>
              <a:rPr lang="ja-JP" altLang="en-US" sz="1100" dirty="0">
                <a:latin typeface="HGP創英ﾌﾟﾚｾﾞﾝｽEB" panose="02020800000000000000" pitchFamily="18" charset="-128"/>
                <a:ea typeface="HGP創英ﾌﾟﾚｾﾞﾝｽEB" panose="02020800000000000000" pitchFamily="18" charset="-128"/>
              </a:rPr>
              <a:t>いう方は６ヶ月がオススメ</a:t>
            </a:r>
            <a:r>
              <a:rPr lang="ja-JP" altLang="en-US" sz="1100" dirty="0" smtClean="0">
                <a:latin typeface="HGP創英ﾌﾟﾚｾﾞﾝｽEB" panose="02020800000000000000" pitchFamily="18" charset="-128"/>
                <a:ea typeface="HGP創英ﾌﾟﾚｾﾞﾝｽEB" panose="02020800000000000000" pitchFamily="18" charset="-128"/>
              </a:rPr>
              <a:t>です</a:t>
            </a:r>
            <a:r>
              <a:rPr lang="ja-JP" altLang="en-US" sz="1100" dirty="0">
                <a:latin typeface="HGP創英ﾌﾟﾚｾﾞﾝｽEB" panose="02020800000000000000" pitchFamily="18" charset="-128"/>
                <a:ea typeface="HGP創英ﾌﾟﾚｾﾞﾝｽEB" panose="02020800000000000000" pitchFamily="18" charset="-128"/>
              </a:rPr>
              <a:t>。</a:t>
            </a:r>
          </a:p>
        </p:txBody>
      </p:sp>
      <p:sp>
        <p:nvSpPr>
          <p:cNvPr id="15" name="正方形/長方形 14"/>
          <p:cNvSpPr/>
          <p:nvPr/>
        </p:nvSpPr>
        <p:spPr>
          <a:xfrm>
            <a:off x="510038" y="5777958"/>
            <a:ext cx="6167026" cy="2108269"/>
          </a:xfrm>
          <a:prstGeom prst="rect">
            <a:avLst/>
          </a:prstGeom>
        </p:spPr>
        <p:txBody>
          <a:bodyPr wrap="square">
            <a:spAutoFit/>
          </a:bodyPr>
          <a:lstStyle/>
          <a:p>
            <a:pPr algn="ctr"/>
            <a:r>
              <a:rPr lang="en-US" altLang="ja-JP" sz="3200" dirty="0" smtClean="0">
                <a:solidFill>
                  <a:srgbClr val="FF0066"/>
                </a:solidFill>
                <a:latin typeface="HGP創英ﾌﾟﾚｾﾞﾝｽEB" panose="02020800000000000000" pitchFamily="18" charset="-128"/>
                <a:ea typeface="HGP創英ﾌﾟﾚｾﾞﾝｽEB" panose="02020800000000000000" pitchFamily="18" charset="-128"/>
              </a:rPr>
              <a:t>【</a:t>
            </a:r>
            <a:r>
              <a:rPr lang="ja-JP" altLang="en-US" sz="3200" dirty="0" smtClean="0">
                <a:solidFill>
                  <a:srgbClr val="FF0066"/>
                </a:solidFill>
                <a:latin typeface="HGP創英ﾌﾟﾚｾﾞﾝｽEB" panose="02020800000000000000" pitchFamily="18" charset="-128"/>
                <a:ea typeface="HGP創英ﾌﾟﾚｾﾞﾝｽEB" panose="02020800000000000000" pitchFamily="18" charset="-128"/>
              </a:rPr>
              <a:t>まだ購入を決めないでください</a:t>
            </a:r>
            <a:r>
              <a:rPr lang="en-US" altLang="ja-JP" sz="3200" dirty="0" smtClean="0">
                <a:solidFill>
                  <a:srgbClr val="FF0066"/>
                </a:solidFill>
                <a:latin typeface="HGP創英ﾌﾟﾚｾﾞﾝｽEB" panose="02020800000000000000" pitchFamily="18" charset="-128"/>
                <a:ea typeface="HGP創英ﾌﾟﾚｾﾞﾝｽEB" panose="02020800000000000000" pitchFamily="18" charset="-128"/>
              </a:rPr>
              <a:t>】</a:t>
            </a:r>
          </a:p>
          <a:p>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私はコンサルティング契約の前に必ずオーディションを行っております。お互いの考え方に食い違いがないか、私が提供できるものと求めておられるものが合致するか。そしてなによりも、お互いに「人として合う」か。</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endPar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クライアントから大事なお金をいただく以上、私も真剣に向き合い、必ず成功するように導いていきたいです。</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だからこそ、お申込み頂く全ての人を受けるということはありません。大事なのは量より一人ひとりへの質です。</a:t>
            </a:r>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endParaRPr lang="en-US" altLang="ja-JP"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この考え方</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にご賛同頂ける方は、ぜひお申込みください。共に自分ブランドを構築し、人生を変えていきましょう。時間とお金の両立を実現し、思うが</a:t>
            </a:r>
            <a:r>
              <a:rPr lang="ja-JP" altLang="en-US" sz="1100" dirty="0" err="1"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ままの</a:t>
            </a:r>
            <a:r>
              <a:rPr lang="ja-JP" altLang="en-US" sz="11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人生を歩んでいってください。</a:t>
            </a:r>
            <a:endParaRPr lang="en-US" altLang="ja-JP" sz="11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pic>
        <p:nvPicPr>
          <p:cNvPr id="2051" name="Picture 3" descr="https://t14.pimg.jp/006/582/104/1/6582104.jpg"/>
          <p:cNvPicPr>
            <a:picLocks noChangeAspect="1" noChangeArrowheads="1"/>
          </p:cNvPicPr>
          <p:nvPr/>
        </p:nvPicPr>
        <p:blipFill rotWithShape="1">
          <a:blip r:embed="rId2">
            <a:extLst>
              <a:ext uri="{28A0092B-C50C-407E-A947-70E740481C1C}">
                <a14:useLocalDpi xmlns:a14="http://schemas.microsoft.com/office/drawing/2010/main" val="0"/>
              </a:ext>
            </a:extLst>
          </a:blip>
          <a:srcRect r="73605" b="72561"/>
          <a:stretch/>
        </p:blipFill>
        <p:spPr bwMode="auto">
          <a:xfrm rot="388517">
            <a:off x="4024692" y="2543542"/>
            <a:ext cx="554461" cy="4623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https://t14.pimg.jp/006/582/104/1/6582104.jpg"/>
          <p:cNvPicPr>
            <a:picLocks noChangeAspect="1" noChangeArrowheads="1"/>
          </p:cNvPicPr>
          <p:nvPr/>
        </p:nvPicPr>
        <p:blipFill rotWithShape="1">
          <a:blip r:embed="rId2">
            <a:extLst>
              <a:ext uri="{28A0092B-C50C-407E-A947-70E740481C1C}">
                <a14:useLocalDpi xmlns:a14="http://schemas.microsoft.com/office/drawing/2010/main" val="0"/>
              </a:ext>
            </a:extLst>
          </a:blip>
          <a:srcRect t="36258" r="73605" b="36933"/>
          <a:stretch/>
        </p:blipFill>
        <p:spPr bwMode="auto">
          <a:xfrm rot="388517">
            <a:off x="4015649" y="3457621"/>
            <a:ext cx="554461" cy="4517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0" y="2127292"/>
            <a:ext cx="1908000" cy="1268820"/>
          </a:xfrm>
          <a:prstGeom prst="rect">
            <a:avLst/>
          </a:prstGeom>
        </p:spPr>
      </p:pic>
      <p:pic>
        <p:nvPicPr>
          <p:cNvPr id="2053" name="Picture 5" descr="http://stat.ameba.jp/user_images/20160227/16/next-inv/58/f6/j/o0400029913578241556.jpg"/>
          <p:cNvPicPr>
            <a:picLocks noChangeAspect="1" noChangeArrowheads="1"/>
          </p:cNvPicPr>
          <p:nvPr/>
        </p:nvPicPr>
        <p:blipFill rotWithShape="1">
          <a:blip r:embed="rId4">
            <a:extLst>
              <a:ext uri="{28A0092B-C50C-407E-A947-70E740481C1C}">
                <a14:useLocalDpi xmlns:a14="http://schemas.microsoft.com/office/drawing/2010/main" val="0"/>
              </a:ext>
            </a:extLst>
          </a:blip>
          <a:srcRect b="13716"/>
          <a:stretch/>
        </p:blipFill>
        <p:spPr bwMode="auto">
          <a:xfrm>
            <a:off x="4693709" y="3485199"/>
            <a:ext cx="1908000" cy="1230609"/>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1387772" y="8071756"/>
            <a:ext cx="1114128" cy="864000"/>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7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kumimoji="1" lang="en-US" altLang="ja-JP" sz="7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kumimoji="1"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lang="ja-JP" altLang="en-US" sz="105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セミナ－受講</a:t>
            </a:r>
            <a:r>
              <a:rPr kumimoji="1"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kumimoji="1" lang="en-US" altLang="ja-JP" sz="12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kumimoji="1" lang="en-US" altLang="ja-JP" sz="12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kumimoji="1" lang="ja-JP" altLang="en-US"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（本日）</a:t>
            </a:r>
            <a:endParaRPr kumimoji="1"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pPr algn="ctr"/>
            <a:r>
              <a:rPr lang="ja-JP" altLang="en-US" sz="8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ありがとうございます！</a:t>
            </a:r>
            <a:endParaRPr kumimoji="1" lang="ja-JP" altLang="en-US" sz="8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23" name="正方形/長方形 22"/>
          <p:cNvSpPr/>
          <p:nvPr/>
        </p:nvSpPr>
        <p:spPr>
          <a:xfrm>
            <a:off x="2753022" y="8078106"/>
            <a:ext cx="1501478" cy="864000"/>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7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kumimoji="1" lang="en-US" altLang="ja-JP" sz="7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kumimoji="1"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kumimoji="1" lang="ja-JP" altLang="en-US"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セミナーフォロー</a:t>
            </a:r>
            <a:r>
              <a:rPr kumimoji="1"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p>
          <a:p>
            <a:pPr algn="ctr"/>
            <a:r>
              <a:rPr kumimoji="1" lang="ja-JP" altLang="en-US"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無料コンサル</a:t>
            </a:r>
            <a:endParaRPr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pPr algn="ctr"/>
            <a:r>
              <a:rPr kumimoji="1" lang="ja-JP" altLang="en-US"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または</a:t>
            </a:r>
            <a:endParaRPr kumimoji="1"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pPr algn="ctr"/>
            <a:r>
              <a:rPr kumimoji="1" lang="ja-JP" altLang="en-US"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オーディション</a:t>
            </a:r>
            <a:endParaRPr kumimoji="1" lang="ja-JP" altLang="en-US" sz="10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sp>
        <p:nvSpPr>
          <p:cNvPr id="24" name="正方形/長方形 23"/>
          <p:cNvSpPr/>
          <p:nvPr/>
        </p:nvSpPr>
        <p:spPr>
          <a:xfrm>
            <a:off x="4518322" y="8084456"/>
            <a:ext cx="1501478" cy="864000"/>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7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r>
            <a:br>
              <a:rPr kumimoji="1" lang="en-US" altLang="ja-JP" sz="7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br>
            <a:r>
              <a:rPr kumimoji="1"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lang="ja-JP" altLang="en-US" sz="10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ご</a:t>
            </a:r>
            <a:r>
              <a:rPr kumimoji="1" lang="ja-JP" altLang="en-US"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契約</a:t>
            </a:r>
            <a:r>
              <a:rPr kumimoji="1"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p>
          <a:p>
            <a:pPr algn="ctr"/>
            <a:r>
              <a:rPr lang="ja-JP" altLang="en-US" sz="10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継続</a:t>
            </a:r>
            <a:r>
              <a:rPr kumimoji="1" lang="ja-JP" altLang="en-US"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コンサル</a:t>
            </a:r>
            <a:endParaRPr lang="en-US" altLang="ja-JP" sz="10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pPr algn="ctr"/>
            <a:r>
              <a:rPr lang="ja-JP" altLang="en-US"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スタート</a:t>
            </a:r>
            <a:endParaRPr kumimoji="1" lang="en-US" altLang="ja-JP" sz="10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p:txBody>
      </p:sp>
      <p:cxnSp>
        <p:nvCxnSpPr>
          <p:cNvPr id="20" name="直線矢印コネクタ 19"/>
          <p:cNvCxnSpPr/>
          <p:nvPr/>
        </p:nvCxnSpPr>
        <p:spPr>
          <a:xfrm>
            <a:off x="2432050" y="8484706"/>
            <a:ext cx="469900"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191000" y="8491056"/>
            <a:ext cx="469900" cy="0"/>
          </a:xfrm>
          <a:prstGeom prst="straightConnector1">
            <a:avLst/>
          </a:prstGeom>
          <a:ln w="127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948535" y="8070334"/>
            <a:ext cx="323165" cy="850554"/>
          </a:xfrm>
          <a:prstGeom prst="rect">
            <a:avLst/>
          </a:prstGeom>
        </p:spPr>
        <p:txBody>
          <a:bodyPr vert="eaVert" wrap="none">
            <a:spAutoFit/>
          </a:bodyPr>
          <a:lstStyle/>
          <a:p>
            <a:r>
              <a:rPr lang="ja-JP" altLang="en-US" sz="900" dirty="0" smtClean="0">
                <a:latin typeface="HGP創英ﾌﾟﾚｾﾞﾝｽEB" panose="02020800000000000000" pitchFamily="18" charset="-128"/>
                <a:ea typeface="HGP創英ﾌﾟﾚｾﾞﾝｽEB" panose="02020800000000000000" pitchFamily="18" charset="-128"/>
              </a:rPr>
              <a:t>お申込みの流れ</a:t>
            </a:r>
            <a:endParaRPr lang="ja-JP" altLang="en-US" sz="900" dirty="0">
              <a:latin typeface="HGP創英ﾌﾟﾚｾﾞﾝｽEB" panose="02020800000000000000" pitchFamily="18" charset="-128"/>
              <a:ea typeface="HGP創英ﾌﾟﾚｾﾞﾝｽEB" panose="02020800000000000000" pitchFamily="18" charset="-128"/>
            </a:endParaRPr>
          </a:p>
        </p:txBody>
      </p:sp>
      <p:sp>
        <p:nvSpPr>
          <p:cNvPr id="27" name="正方形/長方形 26"/>
          <p:cNvSpPr/>
          <p:nvPr/>
        </p:nvSpPr>
        <p:spPr>
          <a:xfrm>
            <a:off x="1062399" y="8978384"/>
            <a:ext cx="4842992" cy="338554"/>
          </a:xfrm>
          <a:prstGeom prst="rect">
            <a:avLst/>
          </a:prstGeom>
        </p:spPr>
        <p:txBody>
          <a:bodyPr wrap="none">
            <a:spAutoFit/>
          </a:bodyPr>
          <a:lstStyle/>
          <a:p>
            <a:r>
              <a:rPr lang="en-US" altLang="ja-JP" sz="8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a:t>
            </a:r>
            <a:r>
              <a:rPr lang="ja-JP" altLang="en-US" sz="8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セミナーフォローの際には私からの売り込みは一切</a:t>
            </a:r>
            <a:r>
              <a:rPr lang="ja-JP" altLang="en-US" sz="8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行っておりません</a:t>
            </a:r>
            <a:r>
              <a:rPr lang="ja-JP" altLang="en-US" sz="8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ので、継続コンサルティングをご希望の際は</a:t>
            </a:r>
            <a:endParaRPr lang="en-US" altLang="ja-JP" sz="8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endParaRPr>
          </a:p>
          <a:p>
            <a:r>
              <a:rPr lang="ja-JP" altLang="en-US" sz="800" dirty="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a:t>
            </a:r>
            <a:r>
              <a:rPr lang="ja-JP" altLang="en-US" sz="800" dirty="0" smtClean="0">
                <a:solidFill>
                  <a:schemeClr val="tx1">
                    <a:lumMod val="75000"/>
                    <a:lumOff val="25000"/>
                  </a:schemeClr>
                </a:solidFill>
                <a:latin typeface="HGP創英ﾌﾟﾚｾﾞﾝｽEB" panose="02020800000000000000" pitchFamily="18" charset="-128"/>
                <a:ea typeface="HGP創英ﾌﾟﾚｾﾞﾝｽEB" panose="02020800000000000000" pitchFamily="18" charset="-128"/>
              </a:rPr>
              <a:t> 無料フォローコンサル時か事前のやりとりでお申し付けください。</a:t>
            </a:r>
            <a:endParaRPr lang="ja-JP" altLang="en-US" sz="800" dirty="0"/>
          </a:p>
        </p:txBody>
      </p:sp>
    </p:spTree>
    <p:extLst>
      <p:ext uri="{BB962C8B-B14F-4D97-AF65-F5344CB8AC3E}">
        <p14:creationId xmlns:p14="http://schemas.microsoft.com/office/powerpoint/2010/main" val="309913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TotalTime>
  <Words>867</Words>
  <Application>Microsoft Office PowerPoint</Application>
  <PresentationFormat>A4 210 x 297 mm</PresentationFormat>
  <Paragraphs>173</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HGP創英ﾌﾟﾚｾﾞﾝｽEB</vt: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住福純</dc:creator>
  <cp:lastModifiedBy>住福純</cp:lastModifiedBy>
  <cp:revision>32</cp:revision>
  <cp:lastPrinted>2016-06-26T02:28:55Z</cp:lastPrinted>
  <dcterms:created xsi:type="dcterms:W3CDTF">2016-03-04T03:44:50Z</dcterms:created>
  <dcterms:modified xsi:type="dcterms:W3CDTF">2017-03-24T06:18:08Z</dcterms:modified>
</cp:coreProperties>
</file>